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18"/>
  </p:notesMasterIdLst>
  <p:sldIdLst>
    <p:sldId id="264" r:id="rId2"/>
    <p:sldId id="270" r:id="rId3"/>
    <p:sldId id="289" r:id="rId4"/>
    <p:sldId id="299" r:id="rId5"/>
    <p:sldId id="333" r:id="rId6"/>
    <p:sldId id="334" r:id="rId7"/>
    <p:sldId id="335" r:id="rId8"/>
    <p:sldId id="344" r:id="rId9"/>
    <p:sldId id="281" r:id="rId10"/>
    <p:sldId id="337" r:id="rId11"/>
    <p:sldId id="288" r:id="rId12"/>
    <p:sldId id="341" r:id="rId13"/>
    <p:sldId id="339" r:id="rId14"/>
    <p:sldId id="340" r:id="rId15"/>
    <p:sldId id="343" r:id="rId16"/>
    <p:sldId id="312" r:id="rId17"/>
  </p:sldIdLst>
  <p:sldSz cx="18288000" cy="10287000"/>
  <p:notesSz cx="6858000" cy="9144000"/>
  <p:embeddedFontLst>
    <p:embeddedFont>
      <p:font typeface="Proxima Nova" panose="020B0604020202020204" charset="0"/>
      <p:regular r:id="rId19"/>
      <p:bold r:id="rId20"/>
      <p:italic r:id="rId21"/>
      <p:boldItalic r:id="rId22"/>
    </p:embeddedFont>
    <p:embeddedFont>
      <p:font typeface="Proxima Nova Semibold" panose="020B0604020202020204" charset="0"/>
      <p:regular r:id="rId23"/>
      <p:bold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D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2479AA-1188-46D5-84F2-6A872CF9E262}">
  <a:tblStyle styleId="{F12479AA-1188-46D5-84F2-6A872CF9E262}" styleName="Table_0">
    <a:wholeTbl>
      <a:tcTxStyle b="off" i="off">
        <a:font>
          <a:latin typeface="Circe"/>
          <a:ea typeface="Circe"/>
          <a:cs typeface="Circe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E2CD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FFF1E8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>
        <p:scale>
          <a:sx n="50" d="100"/>
          <a:sy n="50" d="100"/>
        </p:scale>
        <p:origin x="946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738"/>
    </p:cViewPr>
  </p:sorter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a603d3ff9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a603d3ff9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1865A552-A026-7D09-EB16-B5A16402A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A96DD61C-2809-D8DD-D44D-0501C8C99D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A9A05781-6AD6-9FCC-EBBD-BAA121E5B4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5758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86f911c6f3_2_2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86f911c6f3_2_2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6F1B4338-3013-9553-2ADD-EC4CA748D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B254C875-992E-DA06-1817-355CBDC842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5098D226-7678-53B6-7473-BF52A25821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7815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4277D473-1F3D-7A37-EBC1-45F2ACB2A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1B20829B-656D-7FA8-3E0E-B6CE559694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9C9740AF-1988-05CA-E680-CB1402D4E1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66202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535296F2-163F-1F59-4DF0-ABD727012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16344A10-85FE-2962-35BB-39C231D929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5EE11057-E1D4-76CA-415E-858C98840F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61257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451B396F-C75B-D447-191F-ED2EAFC7C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C252092D-65D2-5357-6976-CBCA545AB4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5852983F-E74B-7632-FB63-A505952E75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17842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9c383ea19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g9c383ea19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a047d35a60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a047d35a60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86f911c6f3_2_2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86f911c6f3_2_2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4E327AF4-BF77-6ABD-79CC-943E7D1AF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04873256-BAFD-EB87-1F97-0B0AA3C4FF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262C96C0-FECE-9973-E3AD-4C5AC58C22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4213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11026F1F-2641-4842-A062-617FB3CA9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B3292DE5-F68F-2E48-2F6D-A7F65563AE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27DC0B6A-0F5F-3F7E-3647-1FB97DD00B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5302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B1A77701-3565-3108-AE3B-BB1C933E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B5BDB824-6EE5-BD63-67CF-7D04263CAD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0B9DD767-A08E-7718-0EBC-02FAAFF755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6968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F5B6F956-4345-AC90-4952-50C4D3D40C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11BC38C8-1592-5156-B28A-321B3C3241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0994176A-C864-36CB-50B3-21CF4A6BA1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37981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9c61cce1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9c61cce14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 2">
  <p:cSld name="CUSTOM_3_1_1_3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1" name="Google Shape;11;p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6073">
          <p15:clr>
            <a:srgbClr val="0000FF"/>
          </p15:clr>
        </p15:guide>
        <p15:guide id="3" pos="348">
          <p15:clr>
            <a:srgbClr val="0000FF"/>
          </p15:clr>
        </p15:guide>
        <p15:guide id="4" pos="11172">
          <p15:clr>
            <a:srgbClr val="0000FF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ри элемента">
  <p:cSld name="CUSTOM_3_1_1_2_2_1_1_1_1_2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96" name="Google Shape;196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0" name="Google Shape;200;p1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01" name="Google Shape;201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5" name="Google Shape;205;p1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06" name="Google Shape;206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0" name="Google Shape;210;p11"/>
          <p:cNvSpPr txBox="1">
            <a:spLocks noGrp="1"/>
          </p:cNvSpPr>
          <p:nvPr>
            <p:ph type="body" idx="1"/>
          </p:nvPr>
        </p:nvSpPr>
        <p:spPr>
          <a:xfrm>
            <a:off x="551850" y="5921400"/>
            <a:ext cx="5716800" cy="2977800"/>
          </a:xfrm>
          <a:prstGeom prst="rect">
            <a:avLst/>
          </a:prstGeom>
          <a:noFill/>
        </p:spPr>
        <p:txBody>
          <a:bodyPr spcFirstLastPara="1" wrap="square" lIns="0" tIns="144000" rIns="18000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12" name="Google Shape;212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6" name="Google Shape;216;p11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14832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547200" y="3194025"/>
            <a:ext cx="2484000" cy="2484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8" name="Google Shape;218;p11"/>
          <p:cNvSpPr/>
          <p:nvPr/>
        </p:nvSpPr>
        <p:spPr>
          <a:xfrm>
            <a:off x="6268638" y="3199200"/>
            <a:ext cx="2484000" cy="2484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219;p11"/>
          <p:cNvSpPr/>
          <p:nvPr/>
        </p:nvSpPr>
        <p:spPr>
          <a:xfrm>
            <a:off x="11983225" y="3199200"/>
            <a:ext cx="2484000" cy="2484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0" name="Google Shape;220;p11"/>
          <p:cNvSpPr txBox="1">
            <a:spLocks noGrp="1"/>
          </p:cNvSpPr>
          <p:nvPr>
            <p:ph type="body" idx="2"/>
          </p:nvPr>
        </p:nvSpPr>
        <p:spPr>
          <a:xfrm>
            <a:off x="6268650" y="5921400"/>
            <a:ext cx="5716800" cy="2977800"/>
          </a:xfrm>
          <a:prstGeom prst="rect">
            <a:avLst/>
          </a:prstGeom>
          <a:noFill/>
        </p:spPr>
        <p:txBody>
          <a:bodyPr spcFirstLastPara="1" wrap="square" lIns="0" tIns="144000" rIns="18000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21" name="Google Shape;221;p11"/>
          <p:cNvSpPr txBox="1">
            <a:spLocks noGrp="1"/>
          </p:cNvSpPr>
          <p:nvPr>
            <p:ph type="body" idx="3"/>
          </p:nvPr>
        </p:nvSpPr>
        <p:spPr>
          <a:xfrm>
            <a:off x="11985450" y="5921400"/>
            <a:ext cx="5750700" cy="2977800"/>
          </a:xfrm>
          <a:prstGeom prst="rect">
            <a:avLst/>
          </a:prstGeom>
          <a:noFill/>
        </p:spPr>
        <p:txBody>
          <a:bodyPr spcFirstLastPara="1" wrap="square" lIns="0" tIns="144000" rIns="18000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18773050" y="725400"/>
            <a:ext cx="3521100" cy="44532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Впишите в круг иконку или текстовое </a:t>
            </a:r>
            <a:br>
              <a:rPr lang="ru"/>
            </a:br>
            <a:r>
              <a:rPr lang="ru"/>
              <a:t>значение с размером шрифта 56pt.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 dirty="0"/>
          </a:p>
        </p:txBody>
      </p:sp>
      <p:pic>
        <p:nvPicPr>
          <p:cNvPr id="223" name="Google Shape;223;p11"/>
          <p:cNvPicPr preferRelativeResize="0"/>
          <p:nvPr/>
        </p:nvPicPr>
        <p:blipFill rotWithShape="1">
          <a:blip r:embed="rId2">
            <a:alphaModFix/>
          </a:blip>
          <a:srcRect l="7544"/>
          <a:stretch/>
        </p:blipFill>
        <p:spPr>
          <a:xfrm>
            <a:off x="18930390" y="1974600"/>
            <a:ext cx="2641925" cy="31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1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Большая цифра">
  <p:cSld name="CUSTOM_3_1_1_2_2_1_1_1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/>
          <p:nvPr/>
        </p:nvSpPr>
        <p:spPr>
          <a:xfrm>
            <a:off x="4000500" y="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7" name="Google Shape;227;p12"/>
          <p:cNvSpPr txBox="1">
            <a:spLocks noGrp="1"/>
          </p:cNvSpPr>
          <p:nvPr>
            <p:ph type="subTitle" idx="1"/>
          </p:nvPr>
        </p:nvSpPr>
        <p:spPr>
          <a:xfrm>
            <a:off x="4856925" y="2217600"/>
            <a:ext cx="8574000" cy="297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3000"/>
              <a:buNone/>
              <a:defRPr sz="23000" b="1">
                <a:solidFill>
                  <a:srgbClr val="4BD0A0"/>
                </a:solidFill>
              </a:defRPr>
            </a:lvl1pPr>
            <a:lvl2pPr lvl="1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8" name="Google Shape;228;p12"/>
          <p:cNvSpPr/>
          <p:nvPr/>
        </p:nvSpPr>
        <p:spPr>
          <a:xfrm>
            <a:off x="-6286500" y="4770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9" name="Google Shape;229;p12"/>
          <p:cNvSpPr/>
          <p:nvPr/>
        </p:nvSpPr>
        <p:spPr>
          <a:xfrm>
            <a:off x="14287500" y="4770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0" name="Google Shape;230;p12"/>
          <p:cNvSpPr txBox="1">
            <a:spLocks noGrp="1"/>
          </p:cNvSpPr>
          <p:nvPr>
            <p:ph type="title"/>
          </p:nvPr>
        </p:nvSpPr>
        <p:spPr>
          <a:xfrm>
            <a:off x="4856925" y="5435575"/>
            <a:ext cx="8574000" cy="2469900"/>
          </a:xfrm>
          <a:prstGeom prst="rect">
            <a:avLst/>
          </a:prstGeom>
        </p:spPr>
        <p:txBody>
          <a:bodyPr spcFirstLastPara="1" wrap="square" lIns="0" tIns="126000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2"/>
          <p:cNvSpPr txBox="1">
            <a:spLocks noGrp="1"/>
          </p:cNvSpPr>
          <p:nvPr>
            <p:ph type="body" idx="2"/>
          </p:nvPr>
        </p:nvSpPr>
        <p:spPr>
          <a:xfrm>
            <a:off x="551850" y="9396000"/>
            <a:ext cx="7146000" cy="2448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grpSp>
        <p:nvGrpSpPr>
          <p:cNvPr id="232" name="Google Shape;232;p12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33" name="Google Shape;233;p1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">
  <p:cSld name="CUSTOM_3_1_1_2_1">
    <p:bg>
      <p:bgPr>
        <a:solidFill>
          <a:srgbClr val="4BD0A0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3"/>
          <p:cNvSpPr/>
          <p:nvPr/>
        </p:nvSpPr>
        <p:spPr>
          <a:xfrm>
            <a:off x="14272675" y="723900"/>
            <a:ext cx="9563100" cy="9563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9" name="Google Shape;239;p13"/>
          <p:cNvSpPr/>
          <p:nvPr/>
        </p:nvSpPr>
        <p:spPr>
          <a:xfrm>
            <a:off x="4702500" y="723900"/>
            <a:ext cx="9563100" cy="95631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0" name="Google Shape;240;p13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7016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grpSp>
        <p:nvGrpSpPr>
          <p:cNvPr id="241" name="Google Shape;241;p13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42" name="Google Shape;242;p1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6" name="Google Shape;246;p13"/>
          <p:cNvSpPr/>
          <p:nvPr/>
        </p:nvSpPr>
        <p:spPr>
          <a:xfrm>
            <a:off x="18773050" y="725400"/>
            <a:ext cx="4680000" cy="4465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подзаголовков используйте шрифт размером 30pt. Добавьте пустую строку, для отделения заголовка от подзаголовка.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 dirty="0"/>
          </a:p>
        </p:txBody>
      </p:sp>
      <p:pic>
        <p:nvPicPr>
          <p:cNvPr id="247" name="Google Shape;24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1750" y="2217591"/>
            <a:ext cx="4364628" cy="276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3"/>
          <p:cNvSpPr/>
          <p:nvPr/>
        </p:nvSpPr>
        <p:spPr>
          <a:xfrm>
            <a:off x="18773050" y="5916625"/>
            <a:ext cx="4680000" cy="2982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Нижний текстовый блок используйте для написания имени, фамилии и должности.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 dirty="0"/>
          </a:p>
        </p:txBody>
      </p:sp>
      <p:pic>
        <p:nvPicPr>
          <p:cNvPr id="249" name="Google Shape;24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1750" y="7164000"/>
            <a:ext cx="3167966" cy="149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3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1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Финальный слайд">
  <p:cSld name="CUSTOM_3_1_1_2_1_3">
    <p:bg>
      <p:bgPr>
        <a:solidFill>
          <a:srgbClr val="4BD0A0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14"/>
          <p:cNvGrpSpPr/>
          <p:nvPr/>
        </p:nvGrpSpPr>
        <p:grpSpPr>
          <a:xfrm>
            <a:off x="3949200" y="723900"/>
            <a:ext cx="19133275" cy="9563100"/>
            <a:chOff x="3949200" y="723900"/>
            <a:chExt cx="19133275" cy="9563100"/>
          </a:xfrm>
        </p:grpSpPr>
        <p:sp>
          <p:nvSpPr>
            <p:cNvPr id="254" name="Google Shape;254;p14"/>
            <p:cNvSpPr/>
            <p:nvPr/>
          </p:nvSpPr>
          <p:spPr>
            <a:xfrm>
              <a:off x="13519375" y="723900"/>
              <a:ext cx="9563100" cy="956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3949200" y="723900"/>
              <a:ext cx="9563100" cy="95631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6" name="Google Shape;256;p14"/>
          <p:cNvSpPr txBox="1">
            <a:spLocks noGrp="1"/>
          </p:cNvSpPr>
          <p:nvPr>
            <p:ph type="subTitle" idx="1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4"/>
          <p:cNvSpPr txBox="1">
            <a:spLocks noGrp="1"/>
          </p:cNvSpPr>
          <p:nvPr>
            <p:ph type="subTitle" idx="2"/>
          </p:nvPr>
        </p:nvSpPr>
        <p:spPr>
          <a:xfrm>
            <a:off x="8454216" y="8908925"/>
            <a:ext cx="3547200" cy="732000"/>
          </a:xfrm>
          <a:prstGeom prst="rect">
            <a:avLst/>
          </a:prstGeom>
        </p:spPr>
        <p:txBody>
          <a:bodyPr spcFirstLastPara="1" wrap="square" lIns="144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4"/>
          <p:cNvSpPr txBox="1">
            <a:spLocks noGrp="1"/>
          </p:cNvSpPr>
          <p:nvPr>
            <p:ph type="subTitle" idx="3"/>
          </p:nvPr>
        </p:nvSpPr>
        <p:spPr>
          <a:xfrm>
            <a:off x="12725850" y="8908925"/>
            <a:ext cx="3547200" cy="732000"/>
          </a:xfrm>
          <a:prstGeom prst="rect">
            <a:avLst/>
          </a:prstGeom>
        </p:spPr>
        <p:txBody>
          <a:bodyPr spcFirstLastPara="1" wrap="square" lIns="144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14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60" name="Google Shape;260;p1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64" name="Google Shape;264;p14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9464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grpSp>
        <p:nvGrpSpPr>
          <p:cNvPr id="265" name="Google Shape;265;p14"/>
          <p:cNvGrpSpPr/>
          <p:nvPr/>
        </p:nvGrpSpPr>
        <p:grpSpPr>
          <a:xfrm>
            <a:off x="11989956" y="8898074"/>
            <a:ext cx="741757" cy="741757"/>
            <a:chOff x="1190625" y="193738"/>
            <a:chExt cx="4905800" cy="4905800"/>
          </a:xfrm>
        </p:grpSpPr>
        <p:sp>
          <p:nvSpPr>
            <p:cNvPr id="266" name="Google Shape;266;p14"/>
            <p:cNvSpPr/>
            <p:nvPr/>
          </p:nvSpPr>
          <p:spPr>
            <a:xfrm>
              <a:off x="1190625" y="193738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3088563" y="1629213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68" name="Google Shape;268;p14"/>
          <p:cNvGrpSpPr/>
          <p:nvPr/>
        </p:nvGrpSpPr>
        <p:grpSpPr>
          <a:xfrm>
            <a:off x="7697851" y="8899998"/>
            <a:ext cx="740589" cy="740589"/>
            <a:chOff x="1190625" y="238125"/>
            <a:chExt cx="5186200" cy="5186200"/>
          </a:xfrm>
        </p:grpSpPr>
        <p:sp>
          <p:nvSpPr>
            <p:cNvPr id="269" name="Google Shape;269;p14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2761650" y="1809150"/>
              <a:ext cx="2137575" cy="2178450"/>
            </a:xfrm>
            <a:custGeom>
              <a:avLst/>
              <a:gdLst/>
              <a:ahLst/>
              <a:cxnLst/>
              <a:rect l="l" t="t" r="r" b="b"/>
              <a:pathLst>
                <a:path w="85503" h="87138" extrusionOk="0">
                  <a:moveTo>
                    <a:pt x="50928" y="25698"/>
                  </a:moveTo>
                  <a:lnTo>
                    <a:pt x="50694" y="27567"/>
                  </a:lnTo>
                  <a:cubicBezTo>
                    <a:pt x="48125" y="25464"/>
                    <a:pt x="45088" y="24530"/>
                    <a:pt x="41350" y="24530"/>
                  </a:cubicBezTo>
                  <a:cubicBezTo>
                    <a:pt x="31772" y="24530"/>
                    <a:pt x="23362" y="32473"/>
                    <a:pt x="22194" y="42284"/>
                  </a:cubicBezTo>
                  <a:cubicBezTo>
                    <a:pt x="21026" y="52330"/>
                    <a:pt x="27333" y="61207"/>
                    <a:pt x="38079" y="61207"/>
                  </a:cubicBezTo>
                  <a:cubicBezTo>
                    <a:pt x="42752" y="61207"/>
                    <a:pt x="47190" y="59104"/>
                    <a:pt x="50227" y="56535"/>
                  </a:cubicBezTo>
                  <a:cubicBezTo>
                    <a:pt x="52330" y="60039"/>
                    <a:pt x="56535" y="64010"/>
                    <a:pt x="63543" y="64010"/>
                  </a:cubicBezTo>
                  <a:cubicBezTo>
                    <a:pt x="76859" y="64010"/>
                    <a:pt x="85503" y="53264"/>
                    <a:pt x="85503" y="39948"/>
                  </a:cubicBezTo>
                  <a:cubicBezTo>
                    <a:pt x="85503" y="17989"/>
                    <a:pt x="66346" y="1"/>
                    <a:pt x="43452" y="1"/>
                  </a:cubicBezTo>
                  <a:cubicBezTo>
                    <a:pt x="18690" y="1"/>
                    <a:pt x="1" y="19390"/>
                    <a:pt x="1" y="43452"/>
                  </a:cubicBezTo>
                  <a:cubicBezTo>
                    <a:pt x="1" y="67515"/>
                    <a:pt x="18690" y="86437"/>
                    <a:pt x="42752" y="86904"/>
                  </a:cubicBezTo>
                  <a:cubicBezTo>
                    <a:pt x="49293" y="87138"/>
                    <a:pt x="57703" y="85269"/>
                    <a:pt x="62375" y="82232"/>
                  </a:cubicBezTo>
                  <a:lnTo>
                    <a:pt x="63543" y="81765"/>
                  </a:lnTo>
                  <a:lnTo>
                    <a:pt x="58170" y="71019"/>
                  </a:lnTo>
                  <a:lnTo>
                    <a:pt x="57002" y="71720"/>
                  </a:lnTo>
                  <a:cubicBezTo>
                    <a:pt x="53731" y="73355"/>
                    <a:pt x="48826" y="74523"/>
                    <a:pt x="42752" y="74523"/>
                  </a:cubicBezTo>
                  <a:cubicBezTo>
                    <a:pt x="25698" y="74523"/>
                    <a:pt x="12382" y="60740"/>
                    <a:pt x="12382" y="43452"/>
                  </a:cubicBezTo>
                  <a:cubicBezTo>
                    <a:pt x="12382" y="26399"/>
                    <a:pt x="25698" y="12382"/>
                    <a:pt x="43452" y="12382"/>
                  </a:cubicBezTo>
                  <a:cubicBezTo>
                    <a:pt x="60039" y="12382"/>
                    <a:pt x="73121" y="24530"/>
                    <a:pt x="73121" y="39948"/>
                  </a:cubicBezTo>
                  <a:cubicBezTo>
                    <a:pt x="73121" y="44854"/>
                    <a:pt x="71720" y="47657"/>
                    <a:pt x="69851" y="49293"/>
                  </a:cubicBezTo>
                  <a:cubicBezTo>
                    <a:pt x="68215" y="50928"/>
                    <a:pt x="66113" y="51629"/>
                    <a:pt x="64711" y="51629"/>
                  </a:cubicBezTo>
                  <a:cubicBezTo>
                    <a:pt x="63076" y="51629"/>
                    <a:pt x="61674" y="50928"/>
                    <a:pt x="60973" y="50227"/>
                  </a:cubicBezTo>
                  <a:cubicBezTo>
                    <a:pt x="60273" y="49293"/>
                    <a:pt x="59805" y="48125"/>
                    <a:pt x="60039" y="46256"/>
                  </a:cubicBezTo>
                  <a:lnTo>
                    <a:pt x="62609" y="25698"/>
                  </a:lnTo>
                  <a:close/>
                  <a:moveTo>
                    <a:pt x="40416" y="50227"/>
                  </a:moveTo>
                  <a:cubicBezTo>
                    <a:pt x="44621" y="50227"/>
                    <a:pt x="47658" y="46957"/>
                    <a:pt x="48358" y="42752"/>
                  </a:cubicBezTo>
                  <a:cubicBezTo>
                    <a:pt x="48826" y="38780"/>
                    <a:pt x="46256" y="35510"/>
                    <a:pt x="42518" y="35510"/>
                  </a:cubicBezTo>
                  <a:cubicBezTo>
                    <a:pt x="38079" y="35510"/>
                    <a:pt x="34809" y="39014"/>
                    <a:pt x="34342" y="42985"/>
                  </a:cubicBezTo>
                  <a:lnTo>
                    <a:pt x="34342" y="42985"/>
                  </a:lnTo>
                  <a:lnTo>
                    <a:pt x="34342" y="43219"/>
                  </a:lnTo>
                  <a:cubicBezTo>
                    <a:pt x="33874" y="46957"/>
                    <a:pt x="36444" y="50227"/>
                    <a:pt x="40416" y="50227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1" name="Google Shape;271;p14"/>
          <p:cNvGrpSpPr/>
          <p:nvPr/>
        </p:nvGrpSpPr>
        <p:grpSpPr>
          <a:xfrm>
            <a:off x="17477600" y="9375471"/>
            <a:ext cx="517076" cy="530659"/>
            <a:chOff x="238125" y="2432825"/>
            <a:chExt cx="779550" cy="781875"/>
          </a:xfrm>
        </p:grpSpPr>
        <p:sp>
          <p:nvSpPr>
            <p:cNvPr id="272" name="Google Shape;272;p1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Финальный слайд 2">
  <p:cSld name="CUSTOM_3_1_1_2_1_3_1">
    <p:bg>
      <p:bgPr>
        <a:solidFill>
          <a:srgbClr val="4BD0A0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15"/>
          <p:cNvGrpSpPr/>
          <p:nvPr/>
        </p:nvGrpSpPr>
        <p:grpSpPr>
          <a:xfrm>
            <a:off x="3949200" y="723900"/>
            <a:ext cx="19133275" cy="9563100"/>
            <a:chOff x="3949200" y="723900"/>
            <a:chExt cx="19133275" cy="9563100"/>
          </a:xfrm>
        </p:grpSpPr>
        <p:sp>
          <p:nvSpPr>
            <p:cNvPr id="278" name="Google Shape;278;p15"/>
            <p:cNvSpPr/>
            <p:nvPr/>
          </p:nvSpPr>
          <p:spPr>
            <a:xfrm>
              <a:off x="13519375" y="723900"/>
              <a:ext cx="9563100" cy="956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3949200" y="723900"/>
              <a:ext cx="9563100" cy="95631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1299900" y="5928725"/>
            <a:ext cx="3557100" cy="732000"/>
          </a:xfrm>
          <a:prstGeom prst="rect">
            <a:avLst/>
          </a:prstGeom>
        </p:spPr>
        <p:txBody>
          <a:bodyPr spcFirstLastPara="1" wrap="square" lIns="180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81" name="Google Shape;281;p15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82" name="Google Shape;282;p1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86" name="Google Shape;286;p15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2862800" cy="49464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grpSp>
        <p:nvGrpSpPr>
          <p:cNvPr id="287" name="Google Shape;287;p15"/>
          <p:cNvGrpSpPr/>
          <p:nvPr/>
        </p:nvGrpSpPr>
        <p:grpSpPr>
          <a:xfrm>
            <a:off x="17477600" y="9375471"/>
            <a:ext cx="517076" cy="530659"/>
            <a:chOff x="238125" y="2432825"/>
            <a:chExt cx="779550" cy="781875"/>
          </a:xfrm>
        </p:grpSpPr>
        <p:sp>
          <p:nvSpPr>
            <p:cNvPr id="288" name="Google Shape;288;p1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92" name="Google Shape;292;p15"/>
          <p:cNvGrpSpPr/>
          <p:nvPr/>
        </p:nvGrpSpPr>
        <p:grpSpPr>
          <a:xfrm>
            <a:off x="551795" y="6913222"/>
            <a:ext cx="748625" cy="748625"/>
            <a:chOff x="1190625" y="193738"/>
            <a:chExt cx="4905800" cy="4905800"/>
          </a:xfrm>
        </p:grpSpPr>
        <p:sp>
          <p:nvSpPr>
            <p:cNvPr id="293" name="Google Shape;293;p15"/>
            <p:cNvSpPr/>
            <p:nvPr/>
          </p:nvSpPr>
          <p:spPr>
            <a:xfrm>
              <a:off x="1190625" y="193738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3088563" y="1629213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95" name="Google Shape;295;p15"/>
          <p:cNvGrpSpPr/>
          <p:nvPr/>
        </p:nvGrpSpPr>
        <p:grpSpPr>
          <a:xfrm>
            <a:off x="551117" y="5925589"/>
            <a:ext cx="748772" cy="748772"/>
            <a:chOff x="7019517" y="8956750"/>
            <a:chExt cx="684060" cy="684060"/>
          </a:xfrm>
        </p:grpSpPr>
        <p:sp>
          <p:nvSpPr>
            <p:cNvPr id="296" name="Google Shape;296;p15"/>
            <p:cNvSpPr/>
            <p:nvPr/>
          </p:nvSpPr>
          <p:spPr>
            <a:xfrm>
              <a:off x="7019517" y="8956750"/>
              <a:ext cx="684060" cy="68406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7226735" y="9163968"/>
              <a:ext cx="281946" cy="287338"/>
            </a:xfrm>
            <a:custGeom>
              <a:avLst/>
              <a:gdLst/>
              <a:ahLst/>
              <a:cxnLst/>
              <a:rect l="l" t="t" r="r" b="b"/>
              <a:pathLst>
                <a:path w="85503" h="87138" extrusionOk="0">
                  <a:moveTo>
                    <a:pt x="50928" y="25698"/>
                  </a:moveTo>
                  <a:lnTo>
                    <a:pt x="50694" y="27567"/>
                  </a:lnTo>
                  <a:cubicBezTo>
                    <a:pt x="48125" y="25464"/>
                    <a:pt x="45088" y="24530"/>
                    <a:pt x="41350" y="24530"/>
                  </a:cubicBezTo>
                  <a:cubicBezTo>
                    <a:pt x="31772" y="24530"/>
                    <a:pt x="23362" y="32473"/>
                    <a:pt x="22194" y="42284"/>
                  </a:cubicBezTo>
                  <a:cubicBezTo>
                    <a:pt x="21026" y="52330"/>
                    <a:pt x="27333" y="61207"/>
                    <a:pt x="38079" y="61207"/>
                  </a:cubicBezTo>
                  <a:cubicBezTo>
                    <a:pt x="42752" y="61207"/>
                    <a:pt x="47190" y="59104"/>
                    <a:pt x="50227" y="56535"/>
                  </a:cubicBezTo>
                  <a:cubicBezTo>
                    <a:pt x="52330" y="60039"/>
                    <a:pt x="56535" y="64010"/>
                    <a:pt x="63543" y="64010"/>
                  </a:cubicBezTo>
                  <a:cubicBezTo>
                    <a:pt x="76859" y="64010"/>
                    <a:pt x="85503" y="53264"/>
                    <a:pt x="85503" y="39948"/>
                  </a:cubicBezTo>
                  <a:cubicBezTo>
                    <a:pt x="85503" y="17989"/>
                    <a:pt x="66346" y="1"/>
                    <a:pt x="43452" y="1"/>
                  </a:cubicBezTo>
                  <a:cubicBezTo>
                    <a:pt x="18690" y="1"/>
                    <a:pt x="1" y="19390"/>
                    <a:pt x="1" y="43452"/>
                  </a:cubicBezTo>
                  <a:cubicBezTo>
                    <a:pt x="1" y="67515"/>
                    <a:pt x="18690" y="86437"/>
                    <a:pt x="42752" y="86904"/>
                  </a:cubicBezTo>
                  <a:cubicBezTo>
                    <a:pt x="49293" y="87138"/>
                    <a:pt x="57703" y="85269"/>
                    <a:pt x="62375" y="82232"/>
                  </a:cubicBezTo>
                  <a:lnTo>
                    <a:pt x="63543" y="81765"/>
                  </a:lnTo>
                  <a:lnTo>
                    <a:pt x="58170" y="71019"/>
                  </a:lnTo>
                  <a:lnTo>
                    <a:pt x="57002" y="71720"/>
                  </a:lnTo>
                  <a:cubicBezTo>
                    <a:pt x="53731" y="73355"/>
                    <a:pt x="48826" y="74523"/>
                    <a:pt x="42752" y="74523"/>
                  </a:cubicBezTo>
                  <a:cubicBezTo>
                    <a:pt x="25698" y="74523"/>
                    <a:pt x="12382" y="60740"/>
                    <a:pt x="12382" y="43452"/>
                  </a:cubicBezTo>
                  <a:cubicBezTo>
                    <a:pt x="12382" y="26399"/>
                    <a:pt x="25698" y="12382"/>
                    <a:pt x="43452" y="12382"/>
                  </a:cubicBezTo>
                  <a:cubicBezTo>
                    <a:pt x="60039" y="12382"/>
                    <a:pt x="73121" y="24530"/>
                    <a:pt x="73121" y="39948"/>
                  </a:cubicBezTo>
                  <a:cubicBezTo>
                    <a:pt x="73121" y="44854"/>
                    <a:pt x="71720" y="47657"/>
                    <a:pt x="69851" y="49293"/>
                  </a:cubicBezTo>
                  <a:cubicBezTo>
                    <a:pt x="68215" y="50928"/>
                    <a:pt x="66113" y="51629"/>
                    <a:pt x="64711" y="51629"/>
                  </a:cubicBezTo>
                  <a:cubicBezTo>
                    <a:pt x="63076" y="51629"/>
                    <a:pt x="61674" y="50928"/>
                    <a:pt x="60973" y="50227"/>
                  </a:cubicBezTo>
                  <a:cubicBezTo>
                    <a:pt x="60273" y="49293"/>
                    <a:pt x="59805" y="48125"/>
                    <a:pt x="60039" y="46256"/>
                  </a:cubicBezTo>
                  <a:lnTo>
                    <a:pt x="62609" y="25698"/>
                  </a:lnTo>
                  <a:close/>
                  <a:moveTo>
                    <a:pt x="40416" y="50227"/>
                  </a:moveTo>
                  <a:cubicBezTo>
                    <a:pt x="44621" y="50227"/>
                    <a:pt x="47658" y="46957"/>
                    <a:pt x="48358" y="42752"/>
                  </a:cubicBezTo>
                  <a:cubicBezTo>
                    <a:pt x="48826" y="38780"/>
                    <a:pt x="46256" y="35510"/>
                    <a:pt x="42518" y="35510"/>
                  </a:cubicBezTo>
                  <a:cubicBezTo>
                    <a:pt x="38079" y="35510"/>
                    <a:pt x="34809" y="39014"/>
                    <a:pt x="34342" y="42985"/>
                  </a:cubicBezTo>
                  <a:lnTo>
                    <a:pt x="34342" y="42985"/>
                  </a:lnTo>
                  <a:lnTo>
                    <a:pt x="34342" y="43219"/>
                  </a:lnTo>
                  <a:cubicBezTo>
                    <a:pt x="33874" y="46957"/>
                    <a:pt x="36444" y="50227"/>
                    <a:pt x="40416" y="502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</p:grpSp>
      <p:sp>
        <p:nvSpPr>
          <p:cNvPr id="298" name="Google Shape;298;p15"/>
          <p:cNvSpPr txBox="1">
            <a:spLocks noGrp="1"/>
          </p:cNvSpPr>
          <p:nvPr>
            <p:ph type="subTitle" idx="2"/>
          </p:nvPr>
        </p:nvSpPr>
        <p:spPr>
          <a:xfrm>
            <a:off x="1299750" y="6919200"/>
            <a:ext cx="3557100" cy="732000"/>
          </a:xfrm>
          <a:prstGeom prst="rect">
            <a:avLst/>
          </a:prstGeom>
        </p:spPr>
        <p:txBody>
          <a:bodyPr spcFirstLastPara="1" wrap="square" lIns="180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15"/>
          <p:cNvSpPr txBox="1">
            <a:spLocks noGrp="1"/>
          </p:cNvSpPr>
          <p:nvPr>
            <p:ph type="subTitle" idx="3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">
  <p:cSld name="CUSTOM_3_1_1_2_1_2">
    <p:bg>
      <p:bgPr>
        <a:solidFill>
          <a:srgbClr val="4BD0A0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16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02" name="Google Shape;302;p1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06" name="Google Shape;306;p16"/>
          <p:cNvSpPr/>
          <p:nvPr/>
        </p:nvSpPr>
        <p:spPr>
          <a:xfrm>
            <a:off x="10346800" y="-6938"/>
            <a:ext cx="7941300" cy="7885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7" name="Google Shape;307;p16"/>
          <p:cNvSpPr/>
          <p:nvPr/>
        </p:nvSpPr>
        <p:spPr>
          <a:xfrm>
            <a:off x="8673450" y="6519300"/>
            <a:ext cx="3765600" cy="37662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8" name="Google Shape;308;p16"/>
          <p:cNvSpPr txBox="1">
            <a:spLocks noGrp="1"/>
          </p:cNvSpPr>
          <p:nvPr>
            <p:ph type="subTitle" idx="1"/>
          </p:nvPr>
        </p:nvSpPr>
        <p:spPr>
          <a:xfrm>
            <a:off x="9144000" y="7644600"/>
            <a:ext cx="2841600" cy="1499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Proxima Nova Semibold"/>
              <a:buNone/>
              <a:defRPr sz="9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09" name="Google Shape;309;p16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2862800" cy="47016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2">
  <p:cSld name="CUSTOM_3_1_1_2_1_2_1">
    <p:bg>
      <p:bgPr>
        <a:solidFill>
          <a:srgbClr val="4BD0A0"/>
        </a:solid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7"/>
          <p:cNvSpPr/>
          <p:nvPr/>
        </p:nvSpPr>
        <p:spPr>
          <a:xfrm>
            <a:off x="13360413" y="3981995"/>
            <a:ext cx="5654700" cy="5654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2" name="Google Shape;312;p17"/>
          <p:cNvSpPr/>
          <p:nvPr/>
        </p:nvSpPr>
        <p:spPr>
          <a:xfrm>
            <a:off x="7704086" y="3960625"/>
            <a:ext cx="5654700" cy="5654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3" name="Google Shape;313;p17"/>
          <p:cNvSpPr txBox="1">
            <a:spLocks noGrp="1"/>
          </p:cNvSpPr>
          <p:nvPr>
            <p:ph type="subTitle" idx="1"/>
          </p:nvPr>
        </p:nvSpPr>
        <p:spPr>
          <a:xfrm>
            <a:off x="7704075" y="5436000"/>
            <a:ext cx="5710500" cy="2721600"/>
          </a:xfrm>
          <a:prstGeom prst="rect">
            <a:avLst/>
          </a:prstGeom>
        </p:spPr>
        <p:txBody>
          <a:bodyPr spcFirstLastPara="1" wrap="square" lIns="0" tIns="576000" rIns="91425" bIns="0" anchor="t" anchorCtr="0">
            <a:noAutofit/>
          </a:bodyPr>
          <a:lstStyle>
            <a:lvl1pPr lvl="0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Proxima Nova Semibold"/>
              <a:buNone/>
              <a:defRPr sz="96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14" name="Google Shape;314;p17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15" name="Google Shape;315;p1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19" name="Google Shape;319;p17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1">
  <p:cSld name="CUSTOM_3_1_1_2_1_2_1_1">
    <p:bg>
      <p:bgPr>
        <a:solidFill>
          <a:srgbClr val="4BD0A0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8"/>
          <p:cNvSpPr/>
          <p:nvPr/>
        </p:nvSpPr>
        <p:spPr>
          <a:xfrm>
            <a:off x="0" y="5068812"/>
            <a:ext cx="4572000" cy="4572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6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sz="9600" b="1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2" name="Google Shape;322;p18"/>
          <p:cNvSpPr/>
          <p:nvPr/>
        </p:nvSpPr>
        <p:spPr>
          <a:xfrm>
            <a:off x="914386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3" name="Google Shape;323;p18"/>
          <p:cNvSpPr/>
          <p:nvPr/>
        </p:nvSpPr>
        <p:spPr>
          <a:xfrm>
            <a:off x="1371597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4" name="Google Shape;324;p18"/>
          <p:cNvSpPr/>
          <p:nvPr/>
        </p:nvSpPr>
        <p:spPr>
          <a:xfrm>
            <a:off x="4572000" y="5068962"/>
            <a:ext cx="4571700" cy="4571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5" name="Google Shape;325;p18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26" name="Google Shape;326;p18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30" name="Google Shape;330;p18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2">
  <p:cSld name="CUSTOM_3_1_1_2_1_2_1_1_1">
    <p:bg>
      <p:bgPr>
        <a:solidFill>
          <a:srgbClr val="4BD0A0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"/>
          <p:cNvSpPr/>
          <p:nvPr/>
        </p:nvSpPr>
        <p:spPr>
          <a:xfrm>
            <a:off x="914386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3" name="Google Shape;333;p19"/>
          <p:cNvSpPr/>
          <p:nvPr/>
        </p:nvSpPr>
        <p:spPr>
          <a:xfrm>
            <a:off x="1371597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4" name="Google Shape;334;p19"/>
          <p:cNvSpPr/>
          <p:nvPr/>
        </p:nvSpPr>
        <p:spPr>
          <a:xfrm>
            <a:off x="0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5" name="Google Shape;335;p19"/>
          <p:cNvSpPr/>
          <p:nvPr/>
        </p:nvSpPr>
        <p:spPr>
          <a:xfrm>
            <a:off x="4572000" y="5068962"/>
            <a:ext cx="4571700" cy="4571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6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sz="9600" b="1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36" name="Google Shape;336;p19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37" name="Google Shape;337;p19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19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19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41" name="Google Shape;341;p19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3">
  <p:cSld name="CUSTOM_3_1_1_2_1_2_1_1_1_1">
    <p:bg>
      <p:bgPr>
        <a:solidFill>
          <a:srgbClr val="4BD0A0"/>
        </a:solid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0"/>
          <p:cNvSpPr/>
          <p:nvPr/>
        </p:nvSpPr>
        <p:spPr>
          <a:xfrm>
            <a:off x="1371597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4" name="Google Shape;344;p20"/>
          <p:cNvSpPr/>
          <p:nvPr/>
        </p:nvSpPr>
        <p:spPr>
          <a:xfrm>
            <a:off x="0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5" name="Google Shape;345;p20"/>
          <p:cNvSpPr/>
          <p:nvPr/>
        </p:nvSpPr>
        <p:spPr>
          <a:xfrm>
            <a:off x="9143693" y="5068812"/>
            <a:ext cx="4572000" cy="4572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6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sz="9600" b="1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6" name="Google Shape;346;p20"/>
          <p:cNvSpPr/>
          <p:nvPr/>
        </p:nvSpPr>
        <p:spPr>
          <a:xfrm>
            <a:off x="4572000" y="5068962"/>
            <a:ext cx="4571700" cy="4571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47" name="Google Shape;347;p2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48" name="Google Shape;348;p2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52" name="Google Shape;352;p20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33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 1">
  <p:cSld name="CUSTOM_3_1_1_2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7" name="Google Shape;17;p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4">
  <p:cSld name="CUSTOM_3_1_1_2_1_2_1_1_1_1_1">
    <p:bg>
      <p:bgPr>
        <a:solidFill>
          <a:srgbClr val="4BD0A0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1"/>
          <p:cNvSpPr/>
          <p:nvPr/>
        </p:nvSpPr>
        <p:spPr>
          <a:xfrm>
            <a:off x="0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5" name="Google Shape;355;p21"/>
          <p:cNvSpPr/>
          <p:nvPr/>
        </p:nvSpPr>
        <p:spPr>
          <a:xfrm>
            <a:off x="4572000" y="5068962"/>
            <a:ext cx="4571700" cy="4571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6" name="Google Shape;356;p21"/>
          <p:cNvSpPr/>
          <p:nvPr/>
        </p:nvSpPr>
        <p:spPr>
          <a:xfrm>
            <a:off x="914386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7" name="Google Shape;357;p21"/>
          <p:cNvSpPr/>
          <p:nvPr/>
        </p:nvSpPr>
        <p:spPr>
          <a:xfrm>
            <a:off x="13715978" y="5068812"/>
            <a:ext cx="4572000" cy="4572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6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sz="9600" b="1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58" name="Google Shape;358;p2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59" name="Google Shape;359;p2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2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63" name="Google Shape;363;p21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с изображением">
  <p:cSld name="CUSTOM_3_1_1_2_1_1">
    <p:bg>
      <p:bgPr>
        <a:solidFill>
          <a:srgbClr val="4BD0A0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2"/>
          <p:cNvSpPr/>
          <p:nvPr/>
        </p:nvSpPr>
        <p:spPr>
          <a:xfrm>
            <a:off x="9144000" y="496800"/>
            <a:ext cx="8413500" cy="841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6" name="Google Shape;366;p22"/>
          <p:cNvSpPr/>
          <p:nvPr/>
        </p:nvSpPr>
        <p:spPr>
          <a:xfrm>
            <a:off x="9602760" y="1260000"/>
            <a:ext cx="8365800" cy="83655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7" name="Google Shape;367;p22"/>
          <p:cNvSpPr txBox="1"/>
          <p:nvPr/>
        </p:nvSpPr>
        <p:spPr>
          <a:xfrm>
            <a:off x="10812150" y="5060725"/>
            <a:ext cx="5460900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(изображение должно накрывать пунктирный радиус)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68" name="Google Shape;368;p22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69" name="Google Shape;369;p2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73" name="Google Shape;373;p22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0004400" cy="47016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22"/>
          <p:cNvSpPr/>
          <p:nvPr/>
        </p:nvSpPr>
        <p:spPr>
          <a:xfrm>
            <a:off x="18773050" y="733450"/>
            <a:ext cx="4575600" cy="69273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квадратное изображение на слайд, затем с помощью инструмента </a:t>
            </a:r>
            <a:r>
              <a:rPr lang="ru" b="1"/>
              <a:t>Обрезка</a:t>
            </a:r>
            <a:r>
              <a:rPr lang="ru"/>
              <a:t> выберете обрезку с помощью овала.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>
                <a:solidFill>
                  <a:schemeClr val="dk1"/>
                </a:solidFill>
              </a:rPr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и подберите его размер, чтобы оно закрывало собой пунктирную линию.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 dirty="0"/>
          </a:p>
        </p:txBody>
      </p:sp>
      <p:pic>
        <p:nvPicPr>
          <p:cNvPr id="375" name="Google Shape;37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76" y="5191200"/>
            <a:ext cx="4104925" cy="2302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68" y="1635878"/>
            <a:ext cx="4104935" cy="19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2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78" name="Google Shape;378;p22"/>
          <p:cNvSpPr txBox="1">
            <a:spLocks noGrp="1"/>
          </p:cNvSpPr>
          <p:nvPr>
            <p:ph type="subTitle" idx="1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 1 Зелёный">
  <p:cSld name="CUSTOM_3_1_1_2_1_1_1">
    <p:bg>
      <p:bgPr>
        <a:solidFill>
          <a:srgbClr val="4BD0A0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23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81" name="Google Shape;381;p2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Вертикальный список">
  <p:cSld name="CUSTOM_3_1_1_2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4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3" name="Google Shape;23;p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551850" y="2217600"/>
            <a:ext cx="12862800" cy="7178400"/>
          </a:xfrm>
          <a:prstGeom prst="rect">
            <a:avLst/>
          </a:prstGeom>
          <a:noFill/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88100" cy="14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0" name="Google Shape;30;p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Слайд с картинкой">
  <p:cSld name="CUSTOM_3_1_1_2_2_2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9175531" y="2983531"/>
            <a:ext cx="8521200" cy="5144400"/>
          </a:xfrm>
          <a:prstGeom prst="roundRect">
            <a:avLst>
              <a:gd name="adj" fmla="val 6404"/>
            </a:avLst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6" name="Google Shape;36;p5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7" name="Google Shape;37;p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88100" cy="14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43" name="Google Shape;43;p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7" name="Google Shape;47;p5"/>
          <p:cNvSpPr txBox="1"/>
          <p:nvPr/>
        </p:nvSpPr>
        <p:spPr>
          <a:xfrm>
            <a:off x="10556650" y="5189400"/>
            <a:ext cx="5716500" cy="1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Область для фотографии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пунктирную рамку)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551850" y="9396000"/>
            <a:ext cx="7146000" cy="2448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18773050" y="733450"/>
            <a:ext cx="4575600" cy="8410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изображение на слайд, затем </a:t>
            </a:r>
            <a:br>
              <a:rPr lang="ru"/>
            </a:br>
            <a:r>
              <a:rPr lang="ru"/>
              <a:t>с помощью инструмента </a:t>
            </a:r>
            <a:r>
              <a:rPr lang="ru" b="1"/>
              <a:t>Обрезка</a:t>
            </a:r>
            <a:r>
              <a:rPr lang="ru"/>
              <a:t> выберете </a:t>
            </a:r>
            <a:br>
              <a:rPr lang="ru"/>
            </a:br>
            <a:r>
              <a:rPr lang="ru"/>
              <a:t>обрезку с помощью прямоугольника </a:t>
            </a:r>
            <a:br>
              <a:rPr lang="ru"/>
            </a:br>
            <a:r>
              <a:rPr lang="ru"/>
              <a:t>с закруглёнными углами.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Добавьте чёрную обводку в 8 пикселей. Поместите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/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</a:t>
            </a:r>
            <a:br>
              <a:rPr lang="ru"/>
            </a:br>
            <a:r>
              <a:rPr lang="ru"/>
              <a:t>и выровняйте иллюстрацию по заданным направляющим. Изображение должно </a:t>
            </a:r>
            <a:br>
              <a:rPr lang="ru"/>
            </a:br>
            <a:r>
              <a:rPr lang="ru"/>
              <a:t>перекрывать собой пунктирную линию.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 dirty="0"/>
          </a:p>
        </p:txBody>
      </p:sp>
      <p:pic>
        <p:nvPicPr>
          <p:cNvPr id="50" name="Google Shape;5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75" y="1929188"/>
            <a:ext cx="4104925" cy="1602133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5"/>
          <p:cNvSpPr txBox="1">
            <a:spLocks noGrp="1"/>
          </p:cNvSpPr>
          <p:nvPr>
            <p:ph type="body" idx="2"/>
          </p:nvPr>
        </p:nvSpPr>
        <p:spPr>
          <a:xfrm>
            <a:off x="551850" y="2217600"/>
            <a:ext cx="7146000" cy="7178400"/>
          </a:xfrm>
          <a:prstGeom prst="rect">
            <a:avLst/>
          </a:prstGeom>
          <a:noFill/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9pPr>
          </a:lstStyle>
          <a:p>
            <a:endParaRPr/>
          </a:p>
        </p:txBody>
      </p:sp>
      <p:pic>
        <p:nvPicPr>
          <p:cNvPr id="52" name="Google Shape;5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75" y="5583854"/>
            <a:ext cx="4104924" cy="326990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5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Цитата с фотографией">
  <p:cSld name="CUSTOM_3_1_1_2_2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/>
          <p:nvPr/>
        </p:nvSpPr>
        <p:spPr>
          <a:xfrm>
            <a:off x="1092595" y="2249131"/>
            <a:ext cx="6120000" cy="61200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6" name="Google Shape;56;p6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57" name="Google Shape;57;p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1" name="Google Shape;61;p6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62" name="Google Shape;62;p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6" name="Google Shape;66;p6"/>
          <p:cNvSpPr/>
          <p:nvPr/>
        </p:nvSpPr>
        <p:spPr>
          <a:xfrm>
            <a:off x="7706731" y="2717600"/>
            <a:ext cx="686874" cy="479366"/>
          </a:xfrm>
          <a:custGeom>
            <a:avLst/>
            <a:gdLst/>
            <a:ahLst/>
            <a:cxnLst/>
            <a:rect l="l" t="t" r="r" b="b"/>
            <a:pathLst>
              <a:path w="273928" h="191173" extrusionOk="0">
                <a:moveTo>
                  <a:pt x="79295" y="0"/>
                </a:moveTo>
                <a:lnTo>
                  <a:pt x="0" y="105246"/>
                </a:lnTo>
                <a:lnTo>
                  <a:pt x="0" y="191172"/>
                </a:lnTo>
                <a:lnTo>
                  <a:pt x="93712" y="191172"/>
                </a:lnTo>
                <a:lnTo>
                  <a:pt x="93712" y="105246"/>
                </a:lnTo>
                <a:lnTo>
                  <a:pt x="122547" y="0"/>
                </a:lnTo>
                <a:close/>
                <a:moveTo>
                  <a:pt x="230676" y="0"/>
                </a:moveTo>
                <a:lnTo>
                  <a:pt x="151381" y="105246"/>
                </a:lnTo>
                <a:lnTo>
                  <a:pt x="151381" y="191172"/>
                </a:lnTo>
                <a:lnTo>
                  <a:pt x="245093" y="191172"/>
                </a:lnTo>
                <a:lnTo>
                  <a:pt x="245093" y="105246"/>
                </a:lnTo>
                <a:lnTo>
                  <a:pt x="273928" y="0"/>
                </a:lnTo>
                <a:close/>
              </a:path>
            </a:pathLst>
          </a:custGeom>
          <a:solidFill>
            <a:srgbClr val="4BD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" name="Google Shape;67;p6"/>
          <p:cNvSpPr txBox="1"/>
          <p:nvPr/>
        </p:nvSpPr>
        <p:spPr>
          <a:xfrm>
            <a:off x="1497266" y="4946400"/>
            <a:ext cx="53196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пунктирный радиус)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" name="Google Shape;68;p6"/>
          <p:cNvSpPr txBox="1">
            <a:spLocks noGrp="1"/>
          </p:cNvSpPr>
          <p:nvPr>
            <p:ph type="subTitle" idx="1"/>
          </p:nvPr>
        </p:nvSpPr>
        <p:spPr>
          <a:xfrm>
            <a:off x="7706725" y="6667200"/>
            <a:ext cx="7137000" cy="2232000"/>
          </a:xfrm>
          <a:prstGeom prst="rect">
            <a:avLst/>
          </a:prstGeom>
        </p:spPr>
        <p:txBody>
          <a:bodyPr spcFirstLastPara="1" wrap="square" lIns="0" tIns="19800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7706725" y="3452400"/>
            <a:ext cx="8574900" cy="2970000"/>
          </a:xfrm>
          <a:prstGeom prst="rect">
            <a:avLst/>
          </a:prstGeom>
        </p:spPr>
        <p:txBody>
          <a:bodyPr spcFirstLastPara="1" wrap="square" lIns="0" tIns="12600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18773050" y="733450"/>
            <a:ext cx="4575600" cy="8662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квадратное изображение на слайд, затем с помощью инструмента </a:t>
            </a:r>
            <a:r>
              <a:rPr lang="ru" b="1"/>
              <a:t>Обрезка</a:t>
            </a:r>
            <a:r>
              <a:rPr lang="ru"/>
              <a:t> выберете обрезку с помощью овала.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>
                <a:solidFill>
                  <a:schemeClr val="dk1"/>
                </a:solidFill>
              </a:rPr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и подберите его размер, чтобы оно закрывало собой пунктирную линию. Проверьте выравнивание используя направляющие.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 dirty="0"/>
          </a:p>
        </p:txBody>
      </p:sp>
      <p:pic>
        <p:nvPicPr>
          <p:cNvPr id="71" name="Google Shape;7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68" y="1635878"/>
            <a:ext cx="4104935" cy="198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74" y="5338200"/>
            <a:ext cx="3821427" cy="38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6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Цитата">
  <p:cSld name="CUSTOM_3_1_1_2_2_1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7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76" name="Google Shape;76;p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0" name="Google Shape;80;p7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81" name="Google Shape;81;p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2862800" cy="4456800"/>
          </a:xfrm>
          <a:prstGeom prst="rect">
            <a:avLst/>
          </a:prstGeom>
        </p:spPr>
        <p:txBody>
          <a:bodyPr spcFirstLastPara="1" wrap="square" lIns="0" tIns="36000" rIns="91425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9600"/>
              <a:buNone/>
              <a:defRPr sz="9600" b="1">
                <a:solidFill>
                  <a:srgbClr val="4BD0A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86" name="Google Shape;86;p7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87" name="Google Shape;87;p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1" name="Google Shape;91;p7"/>
          <p:cNvSpPr txBox="1">
            <a:spLocks noGrp="1"/>
          </p:cNvSpPr>
          <p:nvPr>
            <p:ph type="subTitle" idx="1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Описание спикера">
  <p:cSld name="CUSTOM_3_1_1_2_2_1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/>
          <p:nvPr/>
        </p:nvSpPr>
        <p:spPr>
          <a:xfrm>
            <a:off x="583390" y="1484566"/>
            <a:ext cx="5666400" cy="56664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p8"/>
          <p:cNvSpPr txBox="1"/>
          <p:nvPr/>
        </p:nvSpPr>
        <p:spPr>
          <a:xfrm>
            <a:off x="735949" y="4075575"/>
            <a:ext cx="5348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пунктирный радиус)</a:t>
            </a:r>
            <a:endParaRPr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8"/>
          <p:cNvSpPr txBox="1">
            <a:spLocks noGrp="1"/>
          </p:cNvSpPr>
          <p:nvPr>
            <p:ph type="subTitle" idx="1"/>
          </p:nvPr>
        </p:nvSpPr>
        <p:spPr>
          <a:xfrm>
            <a:off x="7697850" y="3691325"/>
            <a:ext cx="8575200" cy="101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8"/>
          <p:cNvSpPr txBox="1">
            <a:spLocks noGrp="1"/>
          </p:cNvSpPr>
          <p:nvPr>
            <p:ph type="title"/>
          </p:nvPr>
        </p:nvSpPr>
        <p:spPr>
          <a:xfrm>
            <a:off x="7702550" y="2210675"/>
            <a:ext cx="8570400" cy="14865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7" name="Google Shape;97;p8"/>
          <p:cNvSpPr txBox="1"/>
          <p:nvPr/>
        </p:nvSpPr>
        <p:spPr>
          <a:xfrm>
            <a:off x="7702550" y="4946834"/>
            <a:ext cx="71328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latin typeface="Proxima Nova"/>
                <a:ea typeface="Proxima Nova"/>
                <a:cs typeface="Proxima Nova"/>
                <a:sym typeface="Proxima Nova"/>
              </a:rPr>
              <a:t>Аккаунты в соц.сетях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8" name="Google Shape;98;p8"/>
          <p:cNvGrpSpPr/>
          <p:nvPr/>
        </p:nvGrpSpPr>
        <p:grpSpPr>
          <a:xfrm>
            <a:off x="7702559" y="5935323"/>
            <a:ext cx="484202" cy="484202"/>
            <a:chOff x="1190625" y="238125"/>
            <a:chExt cx="4905800" cy="4905800"/>
          </a:xfrm>
        </p:grpSpPr>
        <p:sp>
          <p:nvSpPr>
            <p:cNvPr id="99" name="Google Shape;99;p8"/>
            <p:cNvSpPr/>
            <p:nvPr/>
          </p:nvSpPr>
          <p:spPr>
            <a:xfrm>
              <a:off x="1190625" y="238125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3136650" y="1629200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1" name="Google Shape;101;p8"/>
          <p:cNvGrpSpPr/>
          <p:nvPr/>
        </p:nvGrpSpPr>
        <p:grpSpPr>
          <a:xfrm>
            <a:off x="7697508" y="6668934"/>
            <a:ext cx="503580" cy="503580"/>
            <a:chOff x="1190625" y="238125"/>
            <a:chExt cx="5186200" cy="5186200"/>
          </a:xfrm>
        </p:grpSpPr>
        <p:sp>
          <p:nvSpPr>
            <p:cNvPr id="102" name="Google Shape;102;p8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2726600" y="1774100"/>
              <a:ext cx="2190150" cy="2190150"/>
            </a:xfrm>
            <a:custGeom>
              <a:avLst/>
              <a:gdLst/>
              <a:ahLst/>
              <a:cxnLst/>
              <a:rect l="l" t="t" r="r" b="b"/>
              <a:pathLst>
                <a:path w="87606" h="87606" extrusionOk="0">
                  <a:moveTo>
                    <a:pt x="66580" y="15186"/>
                  </a:moveTo>
                  <a:cubicBezTo>
                    <a:pt x="68216" y="15186"/>
                    <a:pt x="69617" y="15887"/>
                    <a:pt x="70552" y="16821"/>
                  </a:cubicBezTo>
                  <a:cubicBezTo>
                    <a:pt x="71486" y="17755"/>
                    <a:pt x="72187" y="19157"/>
                    <a:pt x="72187" y="20792"/>
                  </a:cubicBezTo>
                  <a:cubicBezTo>
                    <a:pt x="72187" y="22194"/>
                    <a:pt x="71486" y="23596"/>
                    <a:pt x="70552" y="24530"/>
                  </a:cubicBezTo>
                  <a:cubicBezTo>
                    <a:pt x="69617" y="25698"/>
                    <a:pt x="68216" y="26166"/>
                    <a:pt x="66580" y="26166"/>
                  </a:cubicBezTo>
                  <a:cubicBezTo>
                    <a:pt x="65179" y="26166"/>
                    <a:pt x="63777" y="25698"/>
                    <a:pt x="62843" y="24530"/>
                  </a:cubicBezTo>
                  <a:cubicBezTo>
                    <a:pt x="61675" y="23596"/>
                    <a:pt x="61207" y="22194"/>
                    <a:pt x="61207" y="20792"/>
                  </a:cubicBezTo>
                  <a:cubicBezTo>
                    <a:pt x="61207" y="19157"/>
                    <a:pt x="61675" y="17755"/>
                    <a:pt x="62843" y="16821"/>
                  </a:cubicBezTo>
                  <a:cubicBezTo>
                    <a:pt x="63777" y="15887"/>
                    <a:pt x="65179" y="15186"/>
                    <a:pt x="66580" y="15186"/>
                  </a:cubicBezTo>
                  <a:close/>
                  <a:moveTo>
                    <a:pt x="43686" y="30604"/>
                  </a:moveTo>
                  <a:cubicBezTo>
                    <a:pt x="40182" y="30604"/>
                    <a:pt x="36912" y="32006"/>
                    <a:pt x="34342" y="34342"/>
                  </a:cubicBezTo>
                  <a:cubicBezTo>
                    <a:pt x="32006" y="36912"/>
                    <a:pt x="30604" y="40182"/>
                    <a:pt x="30604" y="43686"/>
                  </a:cubicBezTo>
                  <a:cubicBezTo>
                    <a:pt x="30604" y="47191"/>
                    <a:pt x="32006" y="50461"/>
                    <a:pt x="34342" y="53031"/>
                  </a:cubicBezTo>
                  <a:cubicBezTo>
                    <a:pt x="36912" y="55367"/>
                    <a:pt x="40182" y="56769"/>
                    <a:pt x="43686" y="56769"/>
                  </a:cubicBezTo>
                  <a:cubicBezTo>
                    <a:pt x="47191" y="56769"/>
                    <a:pt x="50461" y="55367"/>
                    <a:pt x="53031" y="53031"/>
                  </a:cubicBezTo>
                  <a:cubicBezTo>
                    <a:pt x="55367" y="50461"/>
                    <a:pt x="56769" y="47191"/>
                    <a:pt x="56769" y="43686"/>
                  </a:cubicBezTo>
                  <a:cubicBezTo>
                    <a:pt x="56769" y="40182"/>
                    <a:pt x="55367" y="36912"/>
                    <a:pt x="53031" y="34342"/>
                  </a:cubicBezTo>
                  <a:cubicBezTo>
                    <a:pt x="50461" y="32006"/>
                    <a:pt x="47191" y="30604"/>
                    <a:pt x="43686" y="30604"/>
                  </a:cubicBezTo>
                  <a:close/>
                  <a:moveTo>
                    <a:pt x="43686" y="21727"/>
                  </a:moveTo>
                  <a:cubicBezTo>
                    <a:pt x="49527" y="21727"/>
                    <a:pt x="55133" y="24063"/>
                    <a:pt x="59105" y="28268"/>
                  </a:cubicBezTo>
                  <a:cubicBezTo>
                    <a:pt x="63310" y="32239"/>
                    <a:pt x="65646" y="37846"/>
                    <a:pt x="65646" y="43686"/>
                  </a:cubicBezTo>
                  <a:cubicBezTo>
                    <a:pt x="65646" y="49527"/>
                    <a:pt x="63310" y="55133"/>
                    <a:pt x="59105" y="59105"/>
                  </a:cubicBezTo>
                  <a:cubicBezTo>
                    <a:pt x="55133" y="63310"/>
                    <a:pt x="49527" y="65646"/>
                    <a:pt x="43686" y="65646"/>
                  </a:cubicBezTo>
                  <a:cubicBezTo>
                    <a:pt x="37846" y="65646"/>
                    <a:pt x="32239" y="63310"/>
                    <a:pt x="28268" y="59105"/>
                  </a:cubicBezTo>
                  <a:cubicBezTo>
                    <a:pt x="24063" y="55133"/>
                    <a:pt x="21727" y="49527"/>
                    <a:pt x="21727" y="43686"/>
                  </a:cubicBezTo>
                  <a:cubicBezTo>
                    <a:pt x="21727" y="37846"/>
                    <a:pt x="24063" y="32239"/>
                    <a:pt x="28268" y="28268"/>
                  </a:cubicBezTo>
                  <a:cubicBezTo>
                    <a:pt x="32239" y="24063"/>
                    <a:pt x="37846" y="21727"/>
                    <a:pt x="43686" y="21727"/>
                  </a:cubicBezTo>
                  <a:close/>
                  <a:moveTo>
                    <a:pt x="43686" y="1"/>
                  </a:moveTo>
                  <a:cubicBezTo>
                    <a:pt x="31772" y="1"/>
                    <a:pt x="30371" y="1"/>
                    <a:pt x="25698" y="235"/>
                  </a:cubicBezTo>
                  <a:cubicBezTo>
                    <a:pt x="21026" y="468"/>
                    <a:pt x="17755" y="1169"/>
                    <a:pt x="14952" y="2103"/>
                  </a:cubicBezTo>
                  <a:cubicBezTo>
                    <a:pt x="12149" y="3272"/>
                    <a:pt x="9345" y="4907"/>
                    <a:pt x="7243" y="7243"/>
                  </a:cubicBezTo>
                  <a:cubicBezTo>
                    <a:pt x="4907" y="9345"/>
                    <a:pt x="3272" y="12149"/>
                    <a:pt x="2103" y="14952"/>
                  </a:cubicBezTo>
                  <a:cubicBezTo>
                    <a:pt x="1169" y="17755"/>
                    <a:pt x="468" y="21026"/>
                    <a:pt x="235" y="25698"/>
                  </a:cubicBezTo>
                  <a:cubicBezTo>
                    <a:pt x="1" y="30371"/>
                    <a:pt x="1" y="31772"/>
                    <a:pt x="1" y="43686"/>
                  </a:cubicBezTo>
                  <a:cubicBezTo>
                    <a:pt x="1" y="55601"/>
                    <a:pt x="1" y="57002"/>
                    <a:pt x="235" y="61675"/>
                  </a:cubicBezTo>
                  <a:cubicBezTo>
                    <a:pt x="468" y="66347"/>
                    <a:pt x="1169" y="69617"/>
                    <a:pt x="2103" y="72421"/>
                  </a:cubicBezTo>
                  <a:cubicBezTo>
                    <a:pt x="3272" y="75224"/>
                    <a:pt x="4907" y="78027"/>
                    <a:pt x="7243" y="80130"/>
                  </a:cubicBezTo>
                  <a:cubicBezTo>
                    <a:pt x="9345" y="82466"/>
                    <a:pt x="12149" y="84101"/>
                    <a:pt x="14952" y="85269"/>
                  </a:cubicBezTo>
                  <a:cubicBezTo>
                    <a:pt x="17755" y="86204"/>
                    <a:pt x="21026" y="86905"/>
                    <a:pt x="25698" y="87138"/>
                  </a:cubicBezTo>
                  <a:cubicBezTo>
                    <a:pt x="30371" y="87372"/>
                    <a:pt x="31772" y="87605"/>
                    <a:pt x="43686" y="87605"/>
                  </a:cubicBezTo>
                  <a:cubicBezTo>
                    <a:pt x="55601" y="87605"/>
                    <a:pt x="57002" y="87372"/>
                    <a:pt x="61675" y="87138"/>
                  </a:cubicBezTo>
                  <a:cubicBezTo>
                    <a:pt x="66347" y="86905"/>
                    <a:pt x="69617" y="86204"/>
                    <a:pt x="72421" y="85269"/>
                  </a:cubicBezTo>
                  <a:cubicBezTo>
                    <a:pt x="75224" y="84101"/>
                    <a:pt x="78027" y="82466"/>
                    <a:pt x="80130" y="80130"/>
                  </a:cubicBezTo>
                  <a:cubicBezTo>
                    <a:pt x="82466" y="78027"/>
                    <a:pt x="84101" y="75224"/>
                    <a:pt x="85269" y="72421"/>
                  </a:cubicBezTo>
                  <a:cubicBezTo>
                    <a:pt x="86204" y="69617"/>
                    <a:pt x="86905" y="66347"/>
                    <a:pt x="87138" y="61675"/>
                  </a:cubicBezTo>
                  <a:cubicBezTo>
                    <a:pt x="87372" y="57002"/>
                    <a:pt x="87605" y="55601"/>
                    <a:pt x="87605" y="43686"/>
                  </a:cubicBezTo>
                  <a:cubicBezTo>
                    <a:pt x="87605" y="31772"/>
                    <a:pt x="87372" y="30371"/>
                    <a:pt x="87138" y="25698"/>
                  </a:cubicBezTo>
                  <a:cubicBezTo>
                    <a:pt x="86905" y="21026"/>
                    <a:pt x="86204" y="17755"/>
                    <a:pt x="85269" y="14952"/>
                  </a:cubicBezTo>
                  <a:cubicBezTo>
                    <a:pt x="84101" y="12149"/>
                    <a:pt x="82466" y="9345"/>
                    <a:pt x="80130" y="7243"/>
                  </a:cubicBezTo>
                  <a:cubicBezTo>
                    <a:pt x="77794" y="4907"/>
                    <a:pt x="75224" y="3272"/>
                    <a:pt x="72421" y="2103"/>
                  </a:cubicBezTo>
                  <a:cubicBezTo>
                    <a:pt x="69617" y="1169"/>
                    <a:pt x="66347" y="468"/>
                    <a:pt x="61675" y="235"/>
                  </a:cubicBezTo>
                  <a:cubicBezTo>
                    <a:pt x="57002" y="1"/>
                    <a:pt x="55601" y="1"/>
                    <a:pt x="43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4" name="Google Shape;104;p8"/>
          <p:cNvGrpSpPr/>
          <p:nvPr/>
        </p:nvGrpSpPr>
        <p:grpSpPr>
          <a:xfrm>
            <a:off x="7697704" y="7415521"/>
            <a:ext cx="493726" cy="493726"/>
            <a:chOff x="1190625" y="238125"/>
            <a:chExt cx="5186200" cy="5186200"/>
          </a:xfrm>
        </p:grpSpPr>
        <p:sp>
          <p:nvSpPr>
            <p:cNvPr id="105" name="Google Shape;105;p8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2498850" y="1698200"/>
              <a:ext cx="2493825" cy="2264050"/>
            </a:xfrm>
            <a:custGeom>
              <a:avLst/>
              <a:gdLst/>
              <a:ahLst/>
              <a:cxnLst/>
              <a:rect l="l" t="t" r="r" b="b"/>
              <a:pathLst>
                <a:path w="99753" h="90562" extrusionOk="0">
                  <a:moveTo>
                    <a:pt x="91810" y="7943"/>
                  </a:moveTo>
                  <a:cubicBezTo>
                    <a:pt x="91810" y="8176"/>
                    <a:pt x="91810" y="8176"/>
                    <a:pt x="91810" y="8644"/>
                  </a:cubicBezTo>
                  <a:lnTo>
                    <a:pt x="77559" y="81998"/>
                  </a:lnTo>
                  <a:cubicBezTo>
                    <a:pt x="77559" y="82231"/>
                    <a:pt x="77326" y="82465"/>
                    <a:pt x="77092" y="82699"/>
                  </a:cubicBezTo>
                  <a:cubicBezTo>
                    <a:pt x="76995" y="82795"/>
                    <a:pt x="76899" y="82852"/>
                    <a:pt x="76735" y="82852"/>
                  </a:cubicBezTo>
                  <a:cubicBezTo>
                    <a:pt x="76505" y="82852"/>
                    <a:pt x="76141" y="82739"/>
                    <a:pt x="75457" y="82465"/>
                  </a:cubicBezTo>
                  <a:lnTo>
                    <a:pt x="52796" y="64944"/>
                  </a:lnTo>
                  <a:lnTo>
                    <a:pt x="39247" y="77559"/>
                  </a:lnTo>
                  <a:lnTo>
                    <a:pt x="42050" y="59104"/>
                  </a:lnTo>
                  <a:lnTo>
                    <a:pt x="78961" y="24062"/>
                  </a:lnTo>
                  <a:cubicBezTo>
                    <a:pt x="80363" y="22660"/>
                    <a:pt x="79895" y="22427"/>
                    <a:pt x="79895" y="22427"/>
                  </a:cubicBezTo>
                  <a:cubicBezTo>
                    <a:pt x="79895" y="21679"/>
                    <a:pt x="79522" y="21455"/>
                    <a:pt x="79073" y="21455"/>
                  </a:cubicBezTo>
                  <a:cubicBezTo>
                    <a:pt x="78400" y="21455"/>
                    <a:pt x="77559" y="21960"/>
                    <a:pt x="77559" y="21960"/>
                  </a:cubicBezTo>
                  <a:lnTo>
                    <a:pt x="31071" y="51161"/>
                  </a:lnTo>
                  <a:lnTo>
                    <a:pt x="31071" y="50927"/>
                  </a:lnTo>
                  <a:lnTo>
                    <a:pt x="8877" y="43452"/>
                  </a:lnTo>
                  <a:lnTo>
                    <a:pt x="8877" y="43218"/>
                  </a:lnTo>
                  <a:lnTo>
                    <a:pt x="9111" y="43218"/>
                  </a:lnTo>
                  <a:cubicBezTo>
                    <a:pt x="9111" y="43218"/>
                    <a:pt x="28968" y="34808"/>
                    <a:pt x="49292" y="26165"/>
                  </a:cubicBezTo>
                  <a:cubicBezTo>
                    <a:pt x="59338" y="21726"/>
                    <a:pt x="69616" y="17287"/>
                    <a:pt x="77326" y="14017"/>
                  </a:cubicBezTo>
                  <a:cubicBezTo>
                    <a:pt x="85268" y="10746"/>
                    <a:pt x="91109" y="8176"/>
                    <a:pt x="91342" y="8176"/>
                  </a:cubicBezTo>
                  <a:cubicBezTo>
                    <a:pt x="91810" y="7943"/>
                    <a:pt x="91576" y="7943"/>
                    <a:pt x="91810" y="7943"/>
                  </a:cubicBezTo>
                  <a:close/>
                  <a:moveTo>
                    <a:pt x="92277" y="0"/>
                  </a:moveTo>
                  <a:cubicBezTo>
                    <a:pt x="90875" y="0"/>
                    <a:pt x="89707" y="467"/>
                    <a:pt x="88539" y="934"/>
                  </a:cubicBezTo>
                  <a:cubicBezTo>
                    <a:pt x="87605" y="1402"/>
                    <a:pt x="82232" y="3504"/>
                    <a:pt x="74522" y="6775"/>
                  </a:cubicBezTo>
                  <a:lnTo>
                    <a:pt x="46255" y="18923"/>
                  </a:lnTo>
                  <a:cubicBezTo>
                    <a:pt x="25931" y="27566"/>
                    <a:pt x="6074" y="35976"/>
                    <a:pt x="6074" y="35976"/>
                  </a:cubicBezTo>
                  <a:lnTo>
                    <a:pt x="6308" y="35976"/>
                  </a:lnTo>
                  <a:cubicBezTo>
                    <a:pt x="6308" y="35976"/>
                    <a:pt x="4906" y="36443"/>
                    <a:pt x="3504" y="37378"/>
                  </a:cubicBezTo>
                  <a:cubicBezTo>
                    <a:pt x="2803" y="38079"/>
                    <a:pt x="1869" y="38780"/>
                    <a:pt x="1402" y="39714"/>
                  </a:cubicBezTo>
                  <a:cubicBezTo>
                    <a:pt x="701" y="40649"/>
                    <a:pt x="0" y="42284"/>
                    <a:pt x="234" y="43919"/>
                  </a:cubicBezTo>
                  <a:cubicBezTo>
                    <a:pt x="701" y="46722"/>
                    <a:pt x="2336" y="48358"/>
                    <a:pt x="3738" y="49292"/>
                  </a:cubicBezTo>
                  <a:cubicBezTo>
                    <a:pt x="4906" y="50227"/>
                    <a:pt x="6308" y="50694"/>
                    <a:pt x="6308" y="50694"/>
                  </a:cubicBezTo>
                  <a:lnTo>
                    <a:pt x="24997" y="57001"/>
                  </a:lnTo>
                  <a:cubicBezTo>
                    <a:pt x="25697" y="59805"/>
                    <a:pt x="30603" y="75924"/>
                    <a:pt x="31771" y="79662"/>
                  </a:cubicBezTo>
                  <a:cubicBezTo>
                    <a:pt x="32472" y="81998"/>
                    <a:pt x="33173" y="83400"/>
                    <a:pt x="33874" y="84334"/>
                  </a:cubicBezTo>
                  <a:cubicBezTo>
                    <a:pt x="34341" y="85035"/>
                    <a:pt x="34808" y="85502"/>
                    <a:pt x="35509" y="85736"/>
                  </a:cubicBezTo>
                  <a:cubicBezTo>
                    <a:pt x="35743" y="85969"/>
                    <a:pt x="35976" y="86203"/>
                    <a:pt x="36444" y="86203"/>
                  </a:cubicBezTo>
                  <a:lnTo>
                    <a:pt x="36677" y="86203"/>
                  </a:lnTo>
                  <a:cubicBezTo>
                    <a:pt x="37285" y="86390"/>
                    <a:pt x="37864" y="86465"/>
                    <a:pt x="38402" y="86465"/>
                  </a:cubicBezTo>
                  <a:cubicBezTo>
                    <a:pt x="40555" y="86465"/>
                    <a:pt x="42050" y="85268"/>
                    <a:pt x="42050" y="85268"/>
                  </a:cubicBezTo>
                  <a:lnTo>
                    <a:pt x="42284" y="85268"/>
                  </a:lnTo>
                  <a:lnTo>
                    <a:pt x="53264" y="74989"/>
                  </a:lnTo>
                  <a:lnTo>
                    <a:pt x="71719" y="89473"/>
                  </a:lnTo>
                  <a:lnTo>
                    <a:pt x="72186" y="89707"/>
                  </a:lnTo>
                  <a:cubicBezTo>
                    <a:pt x="73559" y="90308"/>
                    <a:pt x="74963" y="90562"/>
                    <a:pt x="76294" y="90562"/>
                  </a:cubicBezTo>
                  <a:cubicBezTo>
                    <a:pt x="78589" y="90562"/>
                    <a:pt x="80668" y="89807"/>
                    <a:pt x="81998" y="88773"/>
                  </a:cubicBezTo>
                  <a:cubicBezTo>
                    <a:pt x="83867" y="86904"/>
                    <a:pt x="84801" y="84801"/>
                    <a:pt x="84801" y="84801"/>
                  </a:cubicBezTo>
                  <a:lnTo>
                    <a:pt x="84801" y="84568"/>
                  </a:lnTo>
                  <a:lnTo>
                    <a:pt x="99052" y="10279"/>
                  </a:lnTo>
                  <a:cubicBezTo>
                    <a:pt x="99519" y="8410"/>
                    <a:pt x="99752" y="6775"/>
                    <a:pt x="99285" y="5139"/>
                  </a:cubicBezTo>
                  <a:cubicBezTo>
                    <a:pt x="98818" y="3504"/>
                    <a:pt x="97650" y="1869"/>
                    <a:pt x="96248" y="1168"/>
                  </a:cubicBezTo>
                  <a:cubicBezTo>
                    <a:pt x="95080" y="234"/>
                    <a:pt x="93679" y="0"/>
                    <a:pt x="92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7" name="Google Shape;107;p8"/>
          <p:cNvGrpSpPr/>
          <p:nvPr/>
        </p:nvGrpSpPr>
        <p:grpSpPr>
          <a:xfrm>
            <a:off x="7697744" y="8157032"/>
            <a:ext cx="498394" cy="498394"/>
            <a:chOff x="1190625" y="238125"/>
            <a:chExt cx="5186200" cy="5186200"/>
          </a:xfrm>
        </p:grpSpPr>
        <p:sp>
          <p:nvSpPr>
            <p:cNvPr id="108" name="Google Shape;108;p8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2942700" y="1803325"/>
              <a:ext cx="1868925" cy="1757950"/>
            </a:xfrm>
            <a:custGeom>
              <a:avLst/>
              <a:gdLst/>
              <a:ahLst/>
              <a:cxnLst/>
              <a:rect l="l" t="t" r="r" b="b"/>
              <a:pathLst>
                <a:path w="74757" h="70318" extrusionOk="0">
                  <a:moveTo>
                    <a:pt x="7943" y="0"/>
                  </a:moveTo>
                  <a:cubicBezTo>
                    <a:pt x="5841" y="0"/>
                    <a:pt x="3972" y="701"/>
                    <a:pt x="2337" y="2336"/>
                  </a:cubicBezTo>
                  <a:cubicBezTo>
                    <a:pt x="935" y="3738"/>
                    <a:pt x="1" y="5607"/>
                    <a:pt x="1" y="7709"/>
                  </a:cubicBezTo>
                  <a:cubicBezTo>
                    <a:pt x="1" y="9812"/>
                    <a:pt x="935" y="11914"/>
                    <a:pt x="2337" y="13316"/>
                  </a:cubicBezTo>
                  <a:cubicBezTo>
                    <a:pt x="3972" y="14718"/>
                    <a:pt x="5841" y="15652"/>
                    <a:pt x="7943" y="15652"/>
                  </a:cubicBezTo>
                  <a:cubicBezTo>
                    <a:pt x="10046" y="15652"/>
                    <a:pt x="11915" y="14718"/>
                    <a:pt x="13550" y="13316"/>
                  </a:cubicBezTo>
                  <a:cubicBezTo>
                    <a:pt x="14952" y="11914"/>
                    <a:pt x="15653" y="9812"/>
                    <a:pt x="15653" y="7709"/>
                  </a:cubicBezTo>
                  <a:cubicBezTo>
                    <a:pt x="15653" y="5840"/>
                    <a:pt x="14952" y="3738"/>
                    <a:pt x="13550" y="2336"/>
                  </a:cubicBezTo>
                  <a:cubicBezTo>
                    <a:pt x="11915" y="701"/>
                    <a:pt x="10046" y="0"/>
                    <a:pt x="7943" y="0"/>
                  </a:cubicBezTo>
                  <a:close/>
                  <a:moveTo>
                    <a:pt x="234" y="21492"/>
                  </a:moveTo>
                  <a:lnTo>
                    <a:pt x="234" y="70317"/>
                  </a:lnTo>
                  <a:lnTo>
                    <a:pt x="15886" y="70317"/>
                  </a:lnTo>
                  <a:lnTo>
                    <a:pt x="15886" y="21492"/>
                  </a:lnTo>
                  <a:close/>
                  <a:moveTo>
                    <a:pt x="56564" y="19886"/>
                  </a:moveTo>
                  <a:cubicBezTo>
                    <a:pt x="49899" y="19886"/>
                    <a:pt x="43331" y="22967"/>
                    <a:pt x="40649" y="28033"/>
                  </a:cubicBezTo>
                  <a:lnTo>
                    <a:pt x="40649" y="21492"/>
                  </a:lnTo>
                  <a:lnTo>
                    <a:pt x="25231" y="21492"/>
                  </a:lnTo>
                  <a:lnTo>
                    <a:pt x="25231" y="70317"/>
                  </a:lnTo>
                  <a:lnTo>
                    <a:pt x="40649" y="70317"/>
                  </a:lnTo>
                  <a:lnTo>
                    <a:pt x="40649" y="44620"/>
                  </a:lnTo>
                  <a:cubicBezTo>
                    <a:pt x="40649" y="37328"/>
                    <a:pt x="45481" y="33400"/>
                    <a:pt x="50201" y="33400"/>
                  </a:cubicBezTo>
                  <a:cubicBezTo>
                    <a:pt x="54704" y="33400"/>
                    <a:pt x="59104" y="36977"/>
                    <a:pt x="59104" y="44620"/>
                  </a:cubicBezTo>
                  <a:lnTo>
                    <a:pt x="59104" y="70317"/>
                  </a:lnTo>
                  <a:lnTo>
                    <a:pt x="74756" y="70317"/>
                  </a:lnTo>
                  <a:lnTo>
                    <a:pt x="74756" y="39480"/>
                  </a:lnTo>
                  <a:cubicBezTo>
                    <a:pt x="74756" y="25516"/>
                    <a:pt x="65572" y="19886"/>
                    <a:pt x="56564" y="198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0" name="Google Shape;110;p8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11" name="Google Shape;111;p8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5" name="Google Shape;115;p8"/>
          <p:cNvSpPr txBox="1">
            <a:spLocks noGrp="1"/>
          </p:cNvSpPr>
          <p:nvPr>
            <p:ph type="subTitle" idx="2"/>
          </p:nvPr>
        </p:nvSpPr>
        <p:spPr>
          <a:xfrm>
            <a:off x="8393025" y="6666034"/>
            <a:ext cx="5021700" cy="5049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8"/>
          <p:cNvSpPr txBox="1">
            <a:spLocks noGrp="1"/>
          </p:cNvSpPr>
          <p:nvPr>
            <p:ph type="subTitle" idx="3"/>
          </p:nvPr>
        </p:nvSpPr>
        <p:spPr>
          <a:xfrm>
            <a:off x="8393025" y="5932609"/>
            <a:ext cx="5021700" cy="4905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subTitle" idx="4"/>
          </p:nvPr>
        </p:nvSpPr>
        <p:spPr>
          <a:xfrm>
            <a:off x="8393025" y="7408997"/>
            <a:ext cx="5021700" cy="5049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subTitle" idx="5"/>
          </p:nvPr>
        </p:nvSpPr>
        <p:spPr>
          <a:xfrm>
            <a:off x="8393025" y="8156697"/>
            <a:ext cx="5021700" cy="5049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8773050" y="733450"/>
            <a:ext cx="4575600" cy="8662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квадратное изображение на слайд, затем с помощью инструмента </a:t>
            </a:r>
            <a:r>
              <a:rPr lang="ru" b="1"/>
              <a:t>Обрезка</a:t>
            </a:r>
            <a:r>
              <a:rPr lang="ru"/>
              <a:t> выберете обрезку с помощью овала.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>
                <a:solidFill>
                  <a:schemeClr val="dk1"/>
                </a:solidFill>
              </a:rPr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и подберите его размер, чтобы оно закрывало собой пунктирную линию. Проверьте выравнивание используя направляющие.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 dirty="0"/>
          </a:p>
        </p:txBody>
      </p:sp>
      <p:pic>
        <p:nvPicPr>
          <p:cNvPr id="120" name="Google Shape;12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68" y="1635878"/>
            <a:ext cx="4104935" cy="198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74" y="5338200"/>
            <a:ext cx="3821427" cy="38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8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Описание спикера 2">
  <p:cSld name="CUSTOM_3_1_1_2_2_1_1_1_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/>
          <p:nvPr/>
        </p:nvSpPr>
        <p:spPr>
          <a:xfrm>
            <a:off x="571531" y="513931"/>
            <a:ext cx="4269600" cy="42696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5" name="Google Shape;125;p9"/>
          <p:cNvSpPr txBox="1"/>
          <p:nvPr/>
        </p:nvSpPr>
        <p:spPr>
          <a:xfrm>
            <a:off x="804050" y="2221950"/>
            <a:ext cx="38151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9800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пунктирный радиус)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6" name="Google Shape;126;p9"/>
          <p:cNvSpPr txBox="1">
            <a:spLocks noGrp="1"/>
          </p:cNvSpPr>
          <p:nvPr>
            <p:ph type="subTitle" idx="1"/>
          </p:nvPr>
        </p:nvSpPr>
        <p:spPr>
          <a:xfrm>
            <a:off x="6269100" y="2949150"/>
            <a:ext cx="10003800" cy="1493100"/>
          </a:xfrm>
          <a:prstGeom prst="rect">
            <a:avLst/>
          </a:prstGeom>
        </p:spPr>
        <p:txBody>
          <a:bodyPr spcFirstLastPara="1" wrap="square" lIns="0" tIns="21600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9"/>
          <p:cNvSpPr txBox="1">
            <a:spLocks noGrp="1"/>
          </p:cNvSpPr>
          <p:nvPr>
            <p:ph type="title"/>
          </p:nvPr>
        </p:nvSpPr>
        <p:spPr>
          <a:xfrm>
            <a:off x="6268650" y="980400"/>
            <a:ext cx="10003800" cy="1983600"/>
          </a:xfrm>
          <a:prstGeom prst="rect">
            <a:avLst/>
          </a:prstGeom>
        </p:spPr>
        <p:txBody>
          <a:bodyPr spcFirstLastPara="1" wrap="square" lIns="0" tIns="72000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subTitle" idx="2"/>
          </p:nvPr>
        </p:nvSpPr>
        <p:spPr>
          <a:xfrm>
            <a:off x="6268650" y="5436000"/>
            <a:ext cx="5706000" cy="2721600"/>
          </a:xfrm>
          <a:prstGeom prst="rect">
            <a:avLst/>
          </a:prstGeom>
        </p:spPr>
        <p:txBody>
          <a:bodyPr spcFirstLastPara="1" wrap="square" lIns="0" tIns="180000" rIns="36000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9" name="Google Shape;129;p9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30" name="Google Shape;130;p9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34" name="Google Shape;134;p9"/>
          <p:cNvSpPr txBox="1">
            <a:spLocks noGrp="1"/>
          </p:cNvSpPr>
          <p:nvPr>
            <p:ph type="subTitle" idx="3"/>
          </p:nvPr>
        </p:nvSpPr>
        <p:spPr>
          <a:xfrm>
            <a:off x="6963825" y="8404925"/>
            <a:ext cx="4434600" cy="4998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9"/>
          <p:cNvSpPr txBox="1"/>
          <p:nvPr/>
        </p:nvSpPr>
        <p:spPr>
          <a:xfrm>
            <a:off x="551850" y="5472000"/>
            <a:ext cx="2858400" cy="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Proxima Nova"/>
                <a:ea typeface="Proxima Nova"/>
                <a:cs typeface="Proxima Nova"/>
                <a:sym typeface="Proxima Nova"/>
              </a:rPr>
              <a:t>О спикере</a:t>
            </a:r>
            <a:endParaRPr sz="30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6" name="Google Shape;136;p9"/>
          <p:cNvSpPr txBox="1"/>
          <p:nvPr/>
        </p:nvSpPr>
        <p:spPr>
          <a:xfrm>
            <a:off x="551700" y="8401050"/>
            <a:ext cx="2858400" cy="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Proxima Nova"/>
                <a:ea typeface="Proxima Nova"/>
                <a:cs typeface="Proxima Nova"/>
                <a:sym typeface="Proxima Nova"/>
              </a:rPr>
              <a:t>Аккаунты в соц.сетях: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37" name="Google Shape;137;p9"/>
          <p:cNvGrpSpPr/>
          <p:nvPr/>
        </p:nvGrpSpPr>
        <p:grpSpPr>
          <a:xfrm>
            <a:off x="6269102" y="8402679"/>
            <a:ext cx="496952" cy="499901"/>
            <a:chOff x="1190625" y="238125"/>
            <a:chExt cx="4905800" cy="4905800"/>
          </a:xfrm>
        </p:grpSpPr>
        <p:sp>
          <p:nvSpPr>
            <p:cNvPr id="138" name="Google Shape;138;p9"/>
            <p:cNvSpPr/>
            <p:nvPr/>
          </p:nvSpPr>
          <p:spPr>
            <a:xfrm>
              <a:off x="1190625" y="238125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3136650" y="1629200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0" name="Google Shape;140;p9"/>
          <p:cNvGrpSpPr/>
          <p:nvPr/>
        </p:nvGrpSpPr>
        <p:grpSpPr>
          <a:xfrm>
            <a:off x="6268825" y="9144186"/>
            <a:ext cx="497516" cy="500468"/>
            <a:chOff x="1190625" y="238125"/>
            <a:chExt cx="5186200" cy="5186200"/>
          </a:xfrm>
        </p:grpSpPr>
        <p:sp>
          <p:nvSpPr>
            <p:cNvPr id="141" name="Google Shape;141;p9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2726600" y="1774100"/>
              <a:ext cx="2190150" cy="2190150"/>
            </a:xfrm>
            <a:custGeom>
              <a:avLst/>
              <a:gdLst/>
              <a:ahLst/>
              <a:cxnLst/>
              <a:rect l="l" t="t" r="r" b="b"/>
              <a:pathLst>
                <a:path w="87606" h="87606" extrusionOk="0">
                  <a:moveTo>
                    <a:pt x="66580" y="15186"/>
                  </a:moveTo>
                  <a:cubicBezTo>
                    <a:pt x="68216" y="15186"/>
                    <a:pt x="69617" y="15887"/>
                    <a:pt x="70552" y="16821"/>
                  </a:cubicBezTo>
                  <a:cubicBezTo>
                    <a:pt x="71486" y="17755"/>
                    <a:pt x="72187" y="19157"/>
                    <a:pt x="72187" y="20792"/>
                  </a:cubicBezTo>
                  <a:cubicBezTo>
                    <a:pt x="72187" y="22194"/>
                    <a:pt x="71486" y="23596"/>
                    <a:pt x="70552" y="24530"/>
                  </a:cubicBezTo>
                  <a:cubicBezTo>
                    <a:pt x="69617" y="25698"/>
                    <a:pt x="68216" y="26166"/>
                    <a:pt x="66580" y="26166"/>
                  </a:cubicBezTo>
                  <a:cubicBezTo>
                    <a:pt x="65179" y="26166"/>
                    <a:pt x="63777" y="25698"/>
                    <a:pt x="62843" y="24530"/>
                  </a:cubicBezTo>
                  <a:cubicBezTo>
                    <a:pt x="61675" y="23596"/>
                    <a:pt x="61207" y="22194"/>
                    <a:pt x="61207" y="20792"/>
                  </a:cubicBezTo>
                  <a:cubicBezTo>
                    <a:pt x="61207" y="19157"/>
                    <a:pt x="61675" y="17755"/>
                    <a:pt x="62843" y="16821"/>
                  </a:cubicBezTo>
                  <a:cubicBezTo>
                    <a:pt x="63777" y="15887"/>
                    <a:pt x="65179" y="15186"/>
                    <a:pt x="66580" y="15186"/>
                  </a:cubicBezTo>
                  <a:close/>
                  <a:moveTo>
                    <a:pt x="43686" y="30604"/>
                  </a:moveTo>
                  <a:cubicBezTo>
                    <a:pt x="40182" y="30604"/>
                    <a:pt x="36912" y="32006"/>
                    <a:pt x="34342" y="34342"/>
                  </a:cubicBezTo>
                  <a:cubicBezTo>
                    <a:pt x="32006" y="36912"/>
                    <a:pt x="30604" y="40182"/>
                    <a:pt x="30604" y="43686"/>
                  </a:cubicBezTo>
                  <a:cubicBezTo>
                    <a:pt x="30604" y="47191"/>
                    <a:pt x="32006" y="50461"/>
                    <a:pt x="34342" y="53031"/>
                  </a:cubicBezTo>
                  <a:cubicBezTo>
                    <a:pt x="36912" y="55367"/>
                    <a:pt x="40182" y="56769"/>
                    <a:pt x="43686" y="56769"/>
                  </a:cubicBezTo>
                  <a:cubicBezTo>
                    <a:pt x="47191" y="56769"/>
                    <a:pt x="50461" y="55367"/>
                    <a:pt x="53031" y="53031"/>
                  </a:cubicBezTo>
                  <a:cubicBezTo>
                    <a:pt x="55367" y="50461"/>
                    <a:pt x="56769" y="47191"/>
                    <a:pt x="56769" y="43686"/>
                  </a:cubicBezTo>
                  <a:cubicBezTo>
                    <a:pt x="56769" y="40182"/>
                    <a:pt x="55367" y="36912"/>
                    <a:pt x="53031" y="34342"/>
                  </a:cubicBezTo>
                  <a:cubicBezTo>
                    <a:pt x="50461" y="32006"/>
                    <a:pt x="47191" y="30604"/>
                    <a:pt x="43686" y="30604"/>
                  </a:cubicBezTo>
                  <a:close/>
                  <a:moveTo>
                    <a:pt x="43686" y="21727"/>
                  </a:moveTo>
                  <a:cubicBezTo>
                    <a:pt x="49527" y="21727"/>
                    <a:pt x="55133" y="24063"/>
                    <a:pt x="59105" y="28268"/>
                  </a:cubicBezTo>
                  <a:cubicBezTo>
                    <a:pt x="63310" y="32239"/>
                    <a:pt x="65646" y="37846"/>
                    <a:pt x="65646" y="43686"/>
                  </a:cubicBezTo>
                  <a:cubicBezTo>
                    <a:pt x="65646" y="49527"/>
                    <a:pt x="63310" y="55133"/>
                    <a:pt x="59105" y="59105"/>
                  </a:cubicBezTo>
                  <a:cubicBezTo>
                    <a:pt x="55133" y="63310"/>
                    <a:pt x="49527" y="65646"/>
                    <a:pt x="43686" y="65646"/>
                  </a:cubicBezTo>
                  <a:cubicBezTo>
                    <a:pt x="37846" y="65646"/>
                    <a:pt x="32239" y="63310"/>
                    <a:pt x="28268" y="59105"/>
                  </a:cubicBezTo>
                  <a:cubicBezTo>
                    <a:pt x="24063" y="55133"/>
                    <a:pt x="21727" y="49527"/>
                    <a:pt x="21727" y="43686"/>
                  </a:cubicBezTo>
                  <a:cubicBezTo>
                    <a:pt x="21727" y="37846"/>
                    <a:pt x="24063" y="32239"/>
                    <a:pt x="28268" y="28268"/>
                  </a:cubicBezTo>
                  <a:cubicBezTo>
                    <a:pt x="32239" y="24063"/>
                    <a:pt x="37846" y="21727"/>
                    <a:pt x="43686" y="21727"/>
                  </a:cubicBezTo>
                  <a:close/>
                  <a:moveTo>
                    <a:pt x="43686" y="1"/>
                  </a:moveTo>
                  <a:cubicBezTo>
                    <a:pt x="31772" y="1"/>
                    <a:pt x="30371" y="1"/>
                    <a:pt x="25698" y="235"/>
                  </a:cubicBezTo>
                  <a:cubicBezTo>
                    <a:pt x="21026" y="468"/>
                    <a:pt x="17755" y="1169"/>
                    <a:pt x="14952" y="2103"/>
                  </a:cubicBezTo>
                  <a:cubicBezTo>
                    <a:pt x="12149" y="3272"/>
                    <a:pt x="9345" y="4907"/>
                    <a:pt x="7243" y="7243"/>
                  </a:cubicBezTo>
                  <a:cubicBezTo>
                    <a:pt x="4907" y="9345"/>
                    <a:pt x="3272" y="12149"/>
                    <a:pt x="2103" y="14952"/>
                  </a:cubicBezTo>
                  <a:cubicBezTo>
                    <a:pt x="1169" y="17755"/>
                    <a:pt x="468" y="21026"/>
                    <a:pt x="235" y="25698"/>
                  </a:cubicBezTo>
                  <a:cubicBezTo>
                    <a:pt x="1" y="30371"/>
                    <a:pt x="1" y="31772"/>
                    <a:pt x="1" y="43686"/>
                  </a:cubicBezTo>
                  <a:cubicBezTo>
                    <a:pt x="1" y="55601"/>
                    <a:pt x="1" y="57002"/>
                    <a:pt x="235" y="61675"/>
                  </a:cubicBezTo>
                  <a:cubicBezTo>
                    <a:pt x="468" y="66347"/>
                    <a:pt x="1169" y="69617"/>
                    <a:pt x="2103" y="72421"/>
                  </a:cubicBezTo>
                  <a:cubicBezTo>
                    <a:pt x="3272" y="75224"/>
                    <a:pt x="4907" y="78027"/>
                    <a:pt x="7243" y="80130"/>
                  </a:cubicBezTo>
                  <a:cubicBezTo>
                    <a:pt x="9345" y="82466"/>
                    <a:pt x="12149" y="84101"/>
                    <a:pt x="14952" y="85269"/>
                  </a:cubicBezTo>
                  <a:cubicBezTo>
                    <a:pt x="17755" y="86204"/>
                    <a:pt x="21026" y="86905"/>
                    <a:pt x="25698" y="87138"/>
                  </a:cubicBezTo>
                  <a:cubicBezTo>
                    <a:pt x="30371" y="87372"/>
                    <a:pt x="31772" y="87605"/>
                    <a:pt x="43686" y="87605"/>
                  </a:cubicBezTo>
                  <a:cubicBezTo>
                    <a:pt x="55601" y="87605"/>
                    <a:pt x="57002" y="87372"/>
                    <a:pt x="61675" y="87138"/>
                  </a:cubicBezTo>
                  <a:cubicBezTo>
                    <a:pt x="66347" y="86905"/>
                    <a:pt x="69617" y="86204"/>
                    <a:pt x="72421" y="85269"/>
                  </a:cubicBezTo>
                  <a:cubicBezTo>
                    <a:pt x="75224" y="84101"/>
                    <a:pt x="78027" y="82466"/>
                    <a:pt x="80130" y="80130"/>
                  </a:cubicBezTo>
                  <a:cubicBezTo>
                    <a:pt x="82466" y="78027"/>
                    <a:pt x="84101" y="75224"/>
                    <a:pt x="85269" y="72421"/>
                  </a:cubicBezTo>
                  <a:cubicBezTo>
                    <a:pt x="86204" y="69617"/>
                    <a:pt x="86905" y="66347"/>
                    <a:pt x="87138" y="61675"/>
                  </a:cubicBezTo>
                  <a:cubicBezTo>
                    <a:pt x="87372" y="57002"/>
                    <a:pt x="87605" y="55601"/>
                    <a:pt x="87605" y="43686"/>
                  </a:cubicBezTo>
                  <a:cubicBezTo>
                    <a:pt x="87605" y="31772"/>
                    <a:pt x="87372" y="30371"/>
                    <a:pt x="87138" y="25698"/>
                  </a:cubicBezTo>
                  <a:cubicBezTo>
                    <a:pt x="86905" y="21026"/>
                    <a:pt x="86204" y="17755"/>
                    <a:pt x="85269" y="14952"/>
                  </a:cubicBezTo>
                  <a:cubicBezTo>
                    <a:pt x="84101" y="12149"/>
                    <a:pt x="82466" y="9345"/>
                    <a:pt x="80130" y="7243"/>
                  </a:cubicBezTo>
                  <a:cubicBezTo>
                    <a:pt x="77794" y="4907"/>
                    <a:pt x="75224" y="3272"/>
                    <a:pt x="72421" y="2103"/>
                  </a:cubicBezTo>
                  <a:cubicBezTo>
                    <a:pt x="69617" y="1169"/>
                    <a:pt x="66347" y="468"/>
                    <a:pt x="61675" y="235"/>
                  </a:cubicBezTo>
                  <a:cubicBezTo>
                    <a:pt x="57002" y="1"/>
                    <a:pt x="55601" y="1"/>
                    <a:pt x="43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3" name="Google Shape;143;p9"/>
          <p:cNvGrpSpPr/>
          <p:nvPr/>
        </p:nvGrpSpPr>
        <p:grpSpPr>
          <a:xfrm>
            <a:off x="11974538" y="8402463"/>
            <a:ext cx="498567" cy="500468"/>
            <a:chOff x="1190625" y="238125"/>
            <a:chExt cx="5186200" cy="5186200"/>
          </a:xfrm>
        </p:grpSpPr>
        <p:sp>
          <p:nvSpPr>
            <p:cNvPr id="144" name="Google Shape;144;p9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2498850" y="1698200"/>
              <a:ext cx="2493825" cy="2264050"/>
            </a:xfrm>
            <a:custGeom>
              <a:avLst/>
              <a:gdLst/>
              <a:ahLst/>
              <a:cxnLst/>
              <a:rect l="l" t="t" r="r" b="b"/>
              <a:pathLst>
                <a:path w="99753" h="90562" extrusionOk="0">
                  <a:moveTo>
                    <a:pt x="91810" y="7943"/>
                  </a:moveTo>
                  <a:cubicBezTo>
                    <a:pt x="91810" y="8176"/>
                    <a:pt x="91810" y="8176"/>
                    <a:pt x="91810" y="8644"/>
                  </a:cubicBezTo>
                  <a:lnTo>
                    <a:pt x="77559" y="81998"/>
                  </a:lnTo>
                  <a:cubicBezTo>
                    <a:pt x="77559" y="82231"/>
                    <a:pt x="77326" y="82465"/>
                    <a:pt x="77092" y="82699"/>
                  </a:cubicBezTo>
                  <a:cubicBezTo>
                    <a:pt x="76995" y="82795"/>
                    <a:pt x="76899" y="82852"/>
                    <a:pt x="76735" y="82852"/>
                  </a:cubicBezTo>
                  <a:cubicBezTo>
                    <a:pt x="76505" y="82852"/>
                    <a:pt x="76141" y="82739"/>
                    <a:pt x="75457" y="82465"/>
                  </a:cubicBezTo>
                  <a:lnTo>
                    <a:pt x="52796" y="64944"/>
                  </a:lnTo>
                  <a:lnTo>
                    <a:pt x="39247" y="77559"/>
                  </a:lnTo>
                  <a:lnTo>
                    <a:pt x="42050" y="59104"/>
                  </a:lnTo>
                  <a:lnTo>
                    <a:pt x="78961" y="24062"/>
                  </a:lnTo>
                  <a:cubicBezTo>
                    <a:pt x="80363" y="22660"/>
                    <a:pt x="79895" y="22427"/>
                    <a:pt x="79895" y="22427"/>
                  </a:cubicBezTo>
                  <a:cubicBezTo>
                    <a:pt x="79895" y="21679"/>
                    <a:pt x="79522" y="21455"/>
                    <a:pt x="79073" y="21455"/>
                  </a:cubicBezTo>
                  <a:cubicBezTo>
                    <a:pt x="78400" y="21455"/>
                    <a:pt x="77559" y="21960"/>
                    <a:pt x="77559" y="21960"/>
                  </a:cubicBezTo>
                  <a:lnTo>
                    <a:pt x="31071" y="51161"/>
                  </a:lnTo>
                  <a:lnTo>
                    <a:pt x="31071" y="50927"/>
                  </a:lnTo>
                  <a:lnTo>
                    <a:pt x="8877" y="43452"/>
                  </a:lnTo>
                  <a:lnTo>
                    <a:pt x="8877" y="43218"/>
                  </a:lnTo>
                  <a:lnTo>
                    <a:pt x="9111" y="43218"/>
                  </a:lnTo>
                  <a:cubicBezTo>
                    <a:pt x="9111" y="43218"/>
                    <a:pt x="28968" y="34808"/>
                    <a:pt x="49292" y="26165"/>
                  </a:cubicBezTo>
                  <a:cubicBezTo>
                    <a:pt x="59338" y="21726"/>
                    <a:pt x="69616" y="17287"/>
                    <a:pt x="77326" y="14017"/>
                  </a:cubicBezTo>
                  <a:cubicBezTo>
                    <a:pt x="85268" y="10746"/>
                    <a:pt x="91109" y="8176"/>
                    <a:pt x="91342" y="8176"/>
                  </a:cubicBezTo>
                  <a:cubicBezTo>
                    <a:pt x="91810" y="7943"/>
                    <a:pt x="91576" y="7943"/>
                    <a:pt x="91810" y="7943"/>
                  </a:cubicBezTo>
                  <a:close/>
                  <a:moveTo>
                    <a:pt x="92277" y="0"/>
                  </a:moveTo>
                  <a:cubicBezTo>
                    <a:pt x="90875" y="0"/>
                    <a:pt x="89707" y="467"/>
                    <a:pt x="88539" y="934"/>
                  </a:cubicBezTo>
                  <a:cubicBezTo>
                    <a:pt x="87605" y="1402"/>
                    <a:pt x="82232" y="3504"/>
                    <a:pt x="74522" y="6775"/>
                  </a:cubicBezTo>
                  <a:lnTo>
                    <a:pt x="46255" y="18923"/>
                  </a:lnTo>
                  <a:cubicBezTo>
                    <a:pt x="25931" y="27566"/>
                    <a:pt x="6074" y="35976"/>
                    <a:pt x="6074" y="35976"/>
                  </a:cubicBezTo>
                  <a:lnTo>
                    <a:pt x="6308" y="35976"/>
                  </a:lnTo>
                  <a:cubicBezTo>
                    <a:pt x="6308" y="35976"/>
                    <a:pt x="4906" y="36443"/>
                    <a:pt x="3504" y="37378"/>
                  </a:cubicBezTo>
                  <a:cubicBezTo>
                    <a:pt x="2803" y="38079"/>
                    <a:pt x="1869" y="38780"/>
                    <a:pt x="1402" y="39714"/>
                  </a:cubicBezTo>
                  <a:cubicBezTo>
                    <a:pt x="701" y="40649"/>
                    <a:pt x="0" y="42284"/>
                    <a:pt x="234" y="43919"/>
                  </a:cubicBezTo>
                  <a:cubicBezTo>
                    <a:pt x="701" y="46722"/>
                    <a:pt x="2336" y="48358"/>
                    <a:pt x="3738" y="49292"/>
                  </a:cubicBezTo>
                  <a:cubicBezTo>
                    <a:pt x="4906" y="50227"/>
                    <a:pt x="6308" y="50694"/>
                    <a:pt x="6308" y="50694"/>
                  </a:cubicBezTo>
                  <a:lnTo>
                    <a:pt x="24997" y="57001"/>
                  </a:lnTo>
                  <a:cubicBezTo>
                    <a:pt x="25697" y="59805"/>
                    <a:pt x="30603" y="75924"/>
                    <a:pt x="31771" y="79662"/>
                  </a:cubicBezTo>
                  <a:cubicBezTo>
                    <a:pt x="32472" y="81998"/>
                    <a:pt x="33173" y="83400"/>
                    <a:pt x="33874" y="84334"/>
                  </a:cubicBezTo>
                  <a:cubicBezTo>
                    <a:pt x="34341" y="85035"/>
                    <a:pt x="34808" y="85502"/>
                    <a:pt x="35509" y="85736"/>
                  </a:cubicBezTo>
                  <a:cubicBezTo>
                    <a:pt x="35743" y="85969"/>
                    <a:pt x="35976" y="86203"/>
                    <a:pt x="36444" y="86203"/>
                  </a:cubicBezTo>
                  <a:lnTo>
                    <a:pt x="36677" y="86203"/>
                  </a:lnTo>
                  <a:cubicBezTo>
                    <a:pt x="37285" y="86390"/>
                    <a:pt x="37864" y="86465"/>
                    <a:pt x="38402" y="86465"/>
                  </a:cubicBezTo>
                  <a:cubicBezTo>
                    <a:pt x="40555" y="86465"/>
                    <a:pt x="42050" y="85268"/>
                    <a:pt x="42050" y="85268"/>
                  </a:cubicBezTo>
                  <a:lnTo>
                    <a:pt x="42284" y="85268"/>
                  </a:lnTo>
                  <a:lnTo>
                    <a:pt x="53264" y="74989"/>
                  </a:lnTo>
                  <a:lnTo>
                    <a:pt x="71719" y="89473"/>
                  </a:lnTo>
                  <a:lnTo>
                    <a:pt x="72186" y="89707"/>
                  </a:lnTo>
                  <a:cubicBezTo>
                    <a:pt x="73559" y="90308"/>
                    <a:pt x="74963" y="90562"/>
                    <a:pt x="76294" y="90562"/>
                  </a:cubicBezTo>
                  <a:cubicBezTo>
                    <a:pt x="78589" y="90562"/>
                    <a:pt x="80668" y="89807"/>
                    <a:pt x="81998" y="88773"/>
                  </a:cubicBezTo>
                  <a:cubicBezTo>
                    <a:pt x="83867" y="86904"/>
                    <a:pt x="84801" y="84801"/>
                    <a:pt x="84801" y="84801"/>
                  </a:cubicBezTo>
                  <a:lnTo>
                    <a:pt x="84801" y="84568"/>
                  </a:lnTo>
                  <a:lnTo>
                    <a:pt x="99052" y="10279"/>
                  </a:lnTo>
                  <a:cubicBezTo>
                    <a:pt x="99519" y="8410"/>
                    <a:pt x="99752" y="6775"/>
                    <a:pt x="99285" y="5139"/>
                  </a:cubicBezTo>
                  <a:cubicBezTo>
                    <a:pt x="98818" y="3504"/>
                    <a:pt x="97650" y="1869"/>
                    <a:pt x="96248" y="1168"/>
                  </a:cubicBezTo>
                  <a:cubicBezTo>
                    <a:pt x="95080" y="234"/>
                    <a:pt x="93679" y="0"/>
                    <a:pt x="92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6" name="Google Shape;146;p9"/>
          <p:cNvGrpSpPr/>
          <p:nvPr/>
        </p:nvGrpSpPr>
        <p:grpSpPr>
          <a:xfrm>
            <a:off x="11974538" y="9144254"/>
            <a:ext cx="498567" cy="500468"/>
            <a:chOff x="1190625" y="238125"/>
            <a:chExt cx="5186200" cy="5186200"/>
          </a:xfrm>
        </p:grpSpPr>
        <p:sp>
          <p:nvSpPr>
            <p:cNvPr id="147" name="Google Shape;147;p9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2942700" y="1803325"/>
              <a:ext cx="1868925" cy="1757950"/>
            </a:xfrm>
            <a:custGeom>
              <a:avLst/>
              <a:gdLst/>
              <a:ahLst/>
              <a:cxnLst/>
              <a:rect l="l" t="t" r="r" b="b"/>
              <a:pathLst>
                <a:path w="74757" h="70318" extrusionOk="0">
                  <a:moveTo>
                    <a:pt x="7943" y="0"/>
                  </a:moveTo>
                  <a:cubicBezTo>
                    <a:pt x="5841" y="0"/>
                    <a:pt x="3972" y="701"/>
                    <a:pt x="2337" y="2336"/>
                  </a:cubicBezTo>
                  <a:cubicBezTo>
                    <a:pt x="935" y="3738"/>
                    <a:pt x="1" y="5607"/>
                    <a:pt x="1" y="7709"/>
                  </a:cubicBezTo>
                  <a:cubicBezTo>
                    <a:pt x="1" y="9812"/>
                    <a:pt x="935" y="11914"/>
                    <a:pt x="2337" y="13316"/>
                  </a:cubicBezTo>
                  <a:cubicBezTo>
                    <a:pt x="3972" y="14718"/>
                    <a:pt x="5841" y="15652"/>
                    <a:pt x="7943" y="15652"/>
                  </a:cubicBezTo>
                  <a:cubicBezTo>
                    <a:pt x="10046" y="15652"/>
                    <a:pt x="11915" y="14718"/>
                    <a:pt x="13550" y="13316"/>
                  </a:cubicBezTo>
                  <a:cubicBezTo>
                    <a:pt x="14952" y="11914"/>
                    <a:pt x="15653" y="9812"/>
                    <a:pt x="15653" y="7709"/>
                  </a:cubicBezTo>
                  <a:cubicBezTo>
                    <a:pt x="15653" y="5840"/>
                    <a:pt x="14952" y="3738"/>
                    <a:pt x="13550" y="2336"/>
                  </a:cubicBezTo>
                  <a:cubicBezTo>
                    <a:pt x="11915" y="701"/>
                    <a:pt x="10046" y="0"/>
                    <a:pt x="7943" y="0"/>
                  </a:cubicBezTo>
                  <a:close/>
                  <a:moveTo>
                    <a:pt x="234" y="21492"/>
                  </a:moveTo>
                  <a:lnTo>
                    <a:pt x="234" y="70317"/>
                  </a:lnTo>
                  <a:lnTo>
                    <a:pt x="15886" y="70317"/>
                  </a:lnTo>
                  <a:lnTo>
                    <a:pt x="15886" y="21492"/>
                  </a:lnTo>
                  <a:close/>
                  <a:moveTo>
                    <a:pt x="56564" y="19886"/>
                  </a:moveTo>
                  <a:cubicBezTo>
                    <a:pt x="49899" y="19886"/>
                    <a:pt x="43331" y="22967"/>
                    <a:pt x="40649" y="28033"/>
                  </a:cubicBezTo>
                  <a:lnTo>
                    <a:pt x="40649" y="21492"/>
                  </a:lnTo>
                  <a:lnTo>
                    <a:pt x="25231" y="21492"/>
                  </a:lnTo>
                  <a:lnTo>
                    <a:pt x="25231" y="70317"/>
                  </a:lnTo>
                  <a:lnTo>
                    <a:pt x="40649" y="70317"/>
                  </a:lnTo>
                  <a:lnTo>
                    <a:pt x="40649" y="44620"/>
                  </a:lnTo>
                  <a:cubicBezTo>
                    <a:pt x="40649" y="37328"/>
                    <a:pt x="45481" y="33400"/>
                    <a:pt x="50201" y="33400"/>
                  </a:cubicBezTo>
                  <a:cubicBezTo>
                    <a:pt x="54704" y="33400"/>
                    <a:pt x="59104" y="36977"/>
                    <a:pt x="59104" y="44620"/>
                  </a:cubicBezTo>
                  <a:lnTo>
                    <a:pt x="59104" y="70317"/>
                  </a:lnTo>
                  <a:lnTo>
                    <a:pt x="74756" y="70317"/>
                  </a:lnTo>
                  <a:lnTo>
                    <a:pt x="74756" y="39480"/>
                  </a:lnTo>
                  <a:cubicBezTo>
                    <a:pt x="74756" y="25516"/>
                    <a:pt x="65572" y="19886"/>
                    <a:pt x="56564" y="198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49" name="Google Shape;149;p9"/>
          <p:cNvSpPr txBox="1">
            <a:spLocks noGrp="1"/>
          </p:cNvSpPr>
          <p:nvPr>
            <p:ph type="subTitle" idx="4"/>
          </p:nvPr>
        </p:nvSpPr>
        <p:spPr>
          <a:xfrm>
            <a:off x="6963825" y="9144513"/>
            <a:ext cx="4434600" cy="4998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subTitle" idx="5"/>
          </p:nvPr>
        </p:nvSpPr>
        <p:spPr>
          <a:xfrm>
            <a:off x="12695913" y="9144513"/>
            <a:ext cx="4434600" cy="4998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9"/>
          <p:cNvSpPr txBox="1">
            <a:spLocks noGrp="1"/>
          </p:cNvSpPr>
          <p:nvPr>
            <p:ph type="subTitle" idx="6"/>
          </p:nvPr>
        </p:nvSpPr>
        <p:spPr>
          <a:xfrm>
            <a:off x="12695925" y="8416975"/>
            <a:ext cx="4434600" cy="4821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9"/>
          <p:cNvSpPr txBox="1">
            <a:spLocks noGrp="1"/>
          </p:cNvSpPr>
          <p:nvPr>
            <p:ph type="subTitle" idx="7"/>
          </p:nvPr>
        </p:nvSpPr>
        <p:spPr>
          <a:xfrm>
            <a:off x="11985450" y="5436000"/>
            <a:ext cx="5750700" cy="2721600"/>
          </a:xfrm>
          <a:prstGeom prst="rect">
            <a:avLst/>
          </a:prstGeom>
        </p:spPr>
        <p:txBody>
          <a:bodyPr spcFirstLastPara="1" wrap="square" lIns="0" tIns="18000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9"/>
          <p:cNvSpPr/>
          <p:nvPr/>
        </p:nvSpPr>
        <p:spPr>
          <a:xfrm>
            <a:off x="18773050" y="733450"/>
            <a:ext cx="4575600" cy="8662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квадратное изображение на слайд, затем с помощью инструмента </a:t>
            </a:r>
            <a:r>
              <a:rPr lang="ru" b="1"/>
              <a:t>Обрезка</a:t>
            </a:r>
            <a:r>
              <a:rPr lang="ru"/>
              <a:t> выберете обрезку с помощью овала.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>
                <a:solidFill>
                  <a:schemeClr val="dk1"/>
                </a:solidFill>
              </a:rPr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и подберите его размер, чтобы оно закрывало собой пунктирную линию. Проверьте выравнивание используя направляющие.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 dirty="0"/>
          </a:p>
        </p:txBody>
      </p:sp>
      <p:pic>
        <p:nvPicPr>
          <p:cNvPr id="154" name="Google Shape;15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68" y="1635878"/>
            <a:ext cx="4104935" cy="198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75" y="5436000"/>
            <a:ext cx="3420775" cy="378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9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Шесть элементов">
  <p:cSld name="CUSTOM_3_1_1_2_2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59" name="Google Shape;159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3" name="Google Shape;163;p1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64" name="Google Shape;164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165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167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8" name="Google Shape;168;p1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69" name="Google Shape;169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3" name="Google Shape;173;p10"/>
          <p:cNvSpPr txBox="1">
            <a:spLocks noGrp="1"/>
          </p:cNvSpPr>
          <p:nvPr>
            <p:ph type="body" idx="1"/>
          </p:nvPr>
        </p:nvSpPr>
        <p:spPr>
          <a:xfrm>
            <a:off x="541200" y="3452400"/>
            <a:ext cx="4315800" cy="22284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74" name="Google Shape;174;p10"/>
          <p:cNvSpPr/>
          <p:nvPr/>
        </p:nvSpPr>
        <p:spPr>
          <a:xfrm>
            <a:off x="550725" y="2209800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10"/>
          <p:cNvSpPr/>
          <p:nvPr/>
        </p:nvSpPr>
        <p:spPr>
          <a:xfrm>
            <a:off x="6267725" y="2213250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" name="Google Shape;176;p10"/>
          <p:cNvSpPr/>
          <p:nvPr/>
        </p:nvSpPr>
        <p:spPr>
          <a:xfrm>
            <a:off x="11986625" y="2213250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10"/>
          <p:cNvSpPr/>
          <p:nvPr/>
        </p:nvSpPr>
        <p:spPr>
          <a:xfrm>
            <a:off x="550725" y="5663763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8" name="Google Shape;178;p10"/>
          <p:cNvSpPr/>
          <p:nvPr/>
        </p:nvSpPr>
        <p:spPr>
          <a:xfrm>
            <a:off x="6267725" y="5663763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9" name="Google Shape;179;p10"/>
          <p:cNvSpPr/>
          <p:nvPr/>
        </p:nvSpPr>
        <p:spPr>
          <a:xfrm>
            <a:off x="11986625" y="5663763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p10"/>
          <p:cNvSpPr txBox="1">
            <a:spLocks noGrp="1"/>
          </p:cNvSpPr>
          <p:nvPr>
            <p:ph type="body" idx="2"/>
          </p:nvPr>
        </p:nvSpPr>
        <p:spPr>
          <a:xfrm>
            <a:off x="551850" y="6912000"/>
            <a:ext cx="4315800" cy="27288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81" name="Google Shape;181;p10"/>
          <p:cNvSpPr txBox="1">
            <a:spLocks noGrp="1"/>
          </p:cNvSpPr>
          <p:nvPr>
            <p:ph type="body" idx="3"/>
          </p:nvPr>
        </p:nvSpPr>
        <p:spPr>
          <a:xfrm>
            <a:off x="6268650" y="3452400"/>
            <a:ext cx="4545600" cy="22284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82" name="Google Shape;182;p10"/>
          <p:cNvSpPr txBox="1">
            <a:spLocks noGrp="1"/>
          </p:cNvSpPr>
          <p:nvPr>
            <p:ph type="body" idx="4"/>
          </p:nvPr>
        </p:nvSpPr>
        <p:spPr>
          <a:xfrm>
            <a:off x="6268625" y="6912000"/>
            <a:ext cx="4287600" cy="27288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83" name="Google Shape;183;p10"/>
          <p:cNvSpPr txBox="1">
            <a:spLocks noGrp="1"/>
          </p:cNvSpPr>
          <p:nvPr>
            <p:ph type="body" idx="5"/>
          </p:nvPr>
        </p:nvSpPr>
        <p:spPr>
          <a:xfrm>
            <a:off x="11978000" y="3440550"/>
            <a:ext cx="4315800" cy="22284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84" name="Google Shape;184;p10"/>
          <p:cNvSpPr txBox="1">
            <a:spLocks noGrp="1"/>
          </p:cNvSpPr>
          <p:nvPr>
            <p:ph type="body" idx="6"/>
          </p:nvPr>
        </p:nvSpPr>
        <p:spPr>
          <a:xfrm>
            <a:off x="11978000" y="6912000"/>
            <a:ext cx="4315800" cy="27288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grpSp>
        <p:nvGrpSpPr>
          <p:cNvPr id="185" name="Google Shape;185;p1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86" name="Google Shape;186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90" name="Google Shape;190;p10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14832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0"/>
          <p:cNvSpPr/>
          <p:nvPr/>
        </p:nvSpPr>
        <p:spPr>
          <a:xfrm>
            <a:off x="18773050" y="733450"/>
            <a:ext cx="3521100" cy="42129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Впишите в круг иконку или текстовое </a:t>
            </a:r>
            <a:br>
              <a:rPr lang="ru"/>
            </a:br>
            <a:r>
              <a:rPr lang="ru"/>
              <a:t>значение с размером шрифта 30pt.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 dirty="0"/>
          </a:p>
        </p:txBody>
      </p:sp>
      <p:pic>
        <p:nvPicPr>
          <p:cNvPr id="192" name="Google Shape;19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871427" y="2097078"/>
            <a:ext cx="2757157" cy="25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0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Proxima Nova"/>
              <a:buChar char="●"/>
              <a:defRPr sz="3600"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lvl="0" algn="r">
              <a:buNone/>
              <a:defRPr sz="2000">
                <a:solidFill>
                  <a:schemeClr val="dk2"/>
                </a:solidFill>
              </a:defRPr>
            </a:lvl1pPr>
            <a:lvl2pPr lvl="1" algn="r">
              <a:buNone/>
              <a:defRPr sz="2000">
                <a:solidFill>
                  <a:schemeClr val="dk2"/>
                </a:solidFill>
              </a:defRPr>
            </a:lvl2pPr>
            <a:lvl3pPr lvl="2" algn="r">
              <a:buNone/>
              <a:defRPr sz="2000">
                <a:solidFill>
                  <a:schemeClr val="dk2"/>
                </a:solidFill>
              </a:defRPr>
            </a:lvl3pPr>
            <a:lvl4pPr lvl="3" algn="r">
              <a:buNone/>
              <a:defRPr sz="2000">
                <a:solidFill>
                  <a:schemeClr val="dk2"/>
                </a:solidFill>
              </a:defRPr>
            </a:lvl4pPr>
            <a:lvl5pPr lvl="4" algn="r">
              <a:buNone/>
              <a:defRPr sz="2000">
                <a:solidFill>
                  <a:schemeClr val="dk2"/>
                </a:solidFill>
              </a:defRPr>
            </a:lvl5pPr>
            <a:lvl6pPr lvl="5" algn="r">
              <a:buNone/>
              <a:defRPr sz="2000">
                <a:solidFill>
                  <a:schemeClr val="dk2"/>
                </a:solidFill>
              </a:defRPr>
            </a:lvl6pPr>
            <a:lvl7pPr lvl="6" algn="r">
              <a:buNone/>
              <a:defRPr sz="2000">
                <a:solidFill>
                  <a:schemeClr val="dk2"/>
                </a:solidFill>
              </a:defRPr>
            </a:lvl7pPr>
            <a:lvl8pPr lvl="7" algn="r">
              <a:buNone/>
              <a:defRPr sz="2000">
                <a:solidFill>
                  <a:schemeClr val="dk2"/>
                </a:solidFill>
              </a:defRPr>
            </a:lvl8pPr>
            <a:lvl9pPr lvl="8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26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27.svg"/><Relationship Id="rId9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www.displayr.com/predict-customer-churn-gradient-boosting/" TargetMode="Externa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54"/>
          <p:cNvSpPr/>
          <p:nvPr/>
        </p:nvSpPr>
        <p:spPr>
          <a:xfrm>
            <a:off x="9143844" y="497396"/>
            <a:ext cx="8408700" cy="8408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4" name="Google Shape;874;p54"/>
          <p:cNvSpPr txBox="1"/>
          <p:nvPr/>
        </p:nvSpPr>
        <p:spPr>
          <a:xfrm>
            <a:off x="551850" y="489600"/>
            <a:ext cx="8592000" cy="4690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>
                <a:latin typeface="Proxima Nova"/>
                <a:ea typeface="Proxima Nova"/>
                <a:cs typeface="Proxima Nova"/>
                <a:sym typeface="Proxima Nova"/>
              </a:rPr>
              <a:t>Прогнозирование оттока клиентов телеком-компании и формирование персонализированных рекомендаций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5400"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Стратегия прибыльного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удержания клиентов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«под ключ»</a:t>
            </a:r>
          </a:p>
        </p:txBody>
      </p:sp>
      <p:sp>
        <p:nvSpPr>
          <p:cNvPr id="875" name="Google Shape;875;p54"/>
          <p:cNvSpPr txBox="1"/>
          <p:nvPr/>
        </p:nvSpPr>
        <p:spPr>
          <a:xfrm>
            <a:off x="551850" y="8654400"/>
            <a:ext cx="5716800" cy="9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4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Дмитрий Доготарь</a:t>
            </a:r>
            <a:endParaRPr sz="24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84D463A-DDE4-65A3-8AFB-D205C4126B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835960" y="365453"/>
            <a:ext cx="9024467" cy="902446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2DEAA5F-8884-8B2E-86DA-EB21CA8C4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529" y="6177323"/>
            <a:ext cx="3841302" cy="38413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B0EEF051-F6CD-54F3-A4E1-D5A6B9ED3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7288193A-36B3-D6C4-110F-C4D7EECDB33A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Поиск точки максимальной прибыли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220344B-6DA6-DE23-D15D-BBBF36927A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598228" y="1713214"/>
            <a:ext cx="12137922" cy="74261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44748A-D1EC-6363-D66D-44412FFFB6BA}"/>
              </a:ext>
            </a:extLst>
          </p:cNvPr>
          <p:cNvSpPr txBox="1"/>
          <p:nvPr/>
        </p:nvSpPr>
        <p:spPr>
          <a:xfrm>
            <a:off x="398206" y="3711910"/>
            <a:ext cx="47932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Proxima Nova" panose="020B0604020202020204" charset="0"/>
              </a:rPr>
              <a:t>Экономические допущения</a:t>
            </a:r>
          </a:p>
          <a:p>
            <a:endParaRPr lang="en-US" sz="2400" dirty="0">
              <a:latin typeface="Proxima Nova" panose="020B0604020202020204" charset="0"/>
            </a:endParaRPr>
          </a:p>
          <a:p>
            <a:r>
              <a:rPr lang="en-US" sz="2400" dirty="0">
                <a:latin typeface="Proxima Nova" panose="020B0604020202020204" charset="0"/>
              </a:rPr>
              <a:t>LIFETIME_MONTHS = 12</a:t>
            </a:r>
          </a:p>
          <a:p>
            <a:endParaRPr lang="en-US" sz="2400" dirty="0">
              <a:latin typeface="Proxima Nova" panose="020B0604020202020204" charset="0"/>
            </a:endParaRPr>
          </a:p>
          <a:p>
            <a:r>
              <a:rPr lang="en-US" sz="2400" dirty="0">
                <a:latin typeface="Proxima Nova" panose="020B0604020202020204" charset="0"/>
              </a:rPr>
              <a:t>COST_OF_RETENTION_COEF = 2</a:t>
            </a:r>
          </a:p>
          <a:p>
            <a:endParaRPr lang="en-US" sz="2400" dirty="0">
              <a:latin typeface="Proxima Nova" panose="020B0604020202020204" charset="0"/>
            </a:endParaRPr>
          </a:p>
          <a:p>
            <a:r>
              <a:rPr lang="en-US" sz="2400" dirty="0">
                <a:latin typeface="Proxima Nova" panose="020B0604020202020204" charset="0"/>
              </a:rPr>
              <a:t>SUCCESS_RATE = 0.40</a:t>
            </a:r>
            <a:endParaRPr lang="ru-RU" sz="24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04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7" name="Google Shape;1207;p78"/>
          <p:cNvGrpSpPr/>
          <p:nvPr/>
        </p:nvGrpSpPr>
        <p:grpSpPr>
          <a:xfrm>
            <a:off x="540019" y="3197053"/>
            <a:ext cx="2487257" cy="2487257"/>
            <a:chOff x="547200" y="3186000"/>
            <a:chExt cx="2333700" cy="2333700"/>
          </a:xfrm>
        </p:grpSpPr>
        <p:sp>
          <p:nvSpPr>
            <p:cNvPr id="1208" name="Google Shape;1208;p78"/>
            <p:cNvSpPr/>
            <p:nvPr/>
          </p:nvSpPr>
          <p:spPr>
            <a:xfrm>
              <a:off x="547200" y="3186000"/>
              <a:ext cx="2333700" cy="23337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9" name="Google Shape;1209;p78"/>
            <p:cNvSpPr/>
            <p:nvPr/>
          </p:nvSpPr>
          <p:spPr>
            <a:xfrm>
              <a:off x="1196767" y="3976713"/>
              <a:ext cx="1034565" cy="752274"/>
            </a:xfrm>
            <a:custGeom>
              <a:avLst/>
              <a:gdLst/>
              <a:ahLst/>
              <a:cxnLst/>
              <a:rect l="l" t="t" r="r" b="b"/>
              <a:pathLst>
                <a:path w="21016" h="21600" extrusionOk="0">
                  <a:moveTo>
                    <a:pt x="17140" y="11946"/>
                  </a:moveTo>
                  <a:cubicBezTo>
                    <a:pt x="15736" y="13192"/>
                    <a:pt x="13853" y="14375"/>
                    <a:pt x="11542" y="15211"/>
                  </a:cubicBezTo>
                  <a:cubicBezTo>
                    <a:pt x="9755" y="15857"/>
                    <a:pt x="7947" y="16197"/>
                    <a:pt x="6315" y="16197"/>
                  </a:cubicBezTo>
                  <a:cubicBezTo>
                    <a:pt x="5843" y="16197"/>
                    <a:pt x="5401" y="16158"/>
                    <a:pt x="4974" y="16102"/>
                  </a:cubicBezTo>
                  <a:cubicBezTo>
                    <a:pt x="4247" y="14590"/>
                    <a:pt x="3822" y="12766"/>
                    <a:pt x="3822" y="10800"/>
                  </a:cubicBezTo>
                  <a:cubicBezTo>
                    <a:pt x="3822" y="5581"/>
                    <a:pt x="6815" y="1350"/>
                    <a:pt x="10508" y="1350"/>
                  </a:cubicBezTo>
                  <a:cubicBezTo>
                    <a:pt x="14201" y="1350"/>
                    <a:pt x="17194" y="5581"/>
                    <a:pt x="17194" y="10800"/>
                  </a:cubicBezTo>
                  <a:cubicBezTo>
                    <a:pt x="17194" y="11189"/>
                    <a:pt x="17172" y="11570"/>
                    <a:pt x="17140" y="11946"/>
                  </a:cubicBezTo>
                  <a:moveTo>
                    <a:pt x="10508" y="20250"/>
                  </a:moveTo>
                  <a:cubicBezTo>
                    <a:pt x="8681" y="20250"/>
                    <a:pt x="7028" y="19212"/>
                    <a:pt x="5821" y="17534"/>
                  </a:cubicBezTo>
                  <a:cubicBezTo>
                    <a:pt x="5984" y="17541"/>
                    <a:pt x="6147" y="17547"/>
                    <a:pt x="6315" y="17547"/>
                  </a:cubicBezTo>
                  <a:cubicBezTo>
                    <a:pt x="7976" y="17547"/>
                    <a:pt x="9848" y="17215"/>
                    <a:pt x="11778" y="16518"/>
                  </a:cubicBezTo>
                  <a:cubicBezTo>
                    <a:pt x="13697" y="15824"/>
                    <a:pt x="15425" y="14854"/>
                    <a:pt x="16859" y="13742"/>
                  </a:cubicBezTo>
                  <a:cubicBezTo>
                    <a:pt x="15984" y="17519"/>
                    <a:pt x="13473" y="20250"/>
                    <a:pt x="10508" y="20250"/>
                  </a:cubicBezTo>
                  <a:moveTo>
                    <a:pt x="20938" y="6356"/>
                  </a:moveTo>
                  <a:cubicBezTo>
                    <a:pt x="20592" y="4617"/>
                    <a:pt x="19141" y="3452"/>
                    <a:pt x="17072" y="2964"/>
                  </a:cubicBezTo>
                  <a:cubicBezTo>
                    <a:pt x="17380" y="3481"/>
                    <a:pt x="17660" y="4034"/>
                    <a:pt x="17905" y="4620"/>
                  </a:cubicBezTo>
                  <a:cubicBezTo>
                    <a:pt x="19058" y="5088"/>
                    <a:pt x="19838" y="5815"/>
                    <a:pt x="20018" y="6721"/>
                  </a:cubicBezTo>
                  <a:cubicBezTo>
                    <a:pt x="20123" y="7246"/>
                    <a:pt x="20033" y="7861"/>
                    <a:pt x="19752" y="8549"/>
                  </a:cubicBezTo>
                  <a:cubicBezTo>
                    <a:pt x="19449" y="9292"/>
                    <a:pt x="18904" y="10122"/>
                    <a:pt x="18143" y="10958"/>
                  </a:cubicBezTo>
                  <a:cubicBezTo>
                    <a:pt x="18144" y="10905"/>
                    <a:pt x="18149" y="10853"/>
                    <a:pt x="18149" y="10800"/>
                  </a:cubicBezTo>
                  <a:cubicBezTo>
                    <a:pt x="18149" y="4835"/>
                    <a:pt x="14728" y="0"/>
                    <a:pt x="10508" y="0"/>
                  </a:cubicBezTo>
                  <a:cubicBezTo>
                    <a:pt x="6288" y="0"/>
                    <a:pt x="2867" y="4835"/>
                    <a:pt x="2867" y="10800"/>
                  </a:cubicBezTo>
                  <a:cubicBezTo>
                    <a:pt x="2867" y="12627"/>
                    <a:pt x="3190" y="14345"/>
                    <a:pt x="3756" y="15853"/>
                  </a:cubicBezTo>
                  <a:cubicBezTo>
                    <a:pt x="2245" y="15418"/>
                    <a:pt x="1209" y="14595"/>
                    <a:pt x="997" y="13528"/>
                  </a:cubicBezTo>
                  <a:cubicBezTo>
                    <a:pt x="893" y="13003"/>
                    <a:pt x="982" y="12389"/>
                    <a:pt x="1263" y="11700"/>
                  </a:cubicBezTo>
                  <a:cubicBezTo>
                    <a:pt x="1416" y="11327"/>
                    <a:pt x="1650" y="10926"/>
                    <a:pt x="1922" y="10518"/>
                  </a:cubicBezTo>
                  <a:cubicBezTo>
                    <a:pt x="1933" y="9817"/>
                    <a:pt x="1982" y="9128"/>
                    <a:pt x="2074" y="8461"/>
                  </a:cubicBezTo>
                  <a:cubicBezTo>
                    <a:pt x="528" y="10248"/>
                    <a:pt x="-261" y="12188"/>
                    <a:pt x="78" y="13893"/>
                  </a:cubicBezTo>
                  <a:cubicBezTo>
                    <a:pt x="452" y="15777"/>
                    <a:pt x="2118" y="16988"/>
                    <a:pt x="4465" y="17394"/>
                  </a:cubicBezTo>
                  <a:cubicBezTo>
                    <a:pt x="5863" y="19948"/>
                    <a:pt x="8046" y="21600"/>
                    <a:pt x="10508" y="21600"/>
                  </a:cubicBezTo>
                  <a:cubicBezTo>
                    <a:pt x="14255" y="21600"/>
                    <a:pt x="17365" y="17785"/>
                    <a:pt x="18017" y="12755"/>
                  </a:cubicBezTo>
                  <a:cubicBezTo>
                    <a:pt x="20167" y="10724"/>
                    <a:pt x="21339" y="8374"/>
                    <a:pt x="20938" y="635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0" name="Google Shape;1210;p78"/>
          <p:cNvGrpSpPr/>
          <p:nvPr/>
        </p:nvGrpSpPr>
        <p:grpSpPr>
          <a:xfrm>
            <a:off x="6656046" y="3197053"/>
            <a:ext cx="2487257" cy="2487257"/>
            <a:chOff x="6268638" y="3351600"/>
            <a:chExt cx="2333700" cy="2333700"/>
          </a:xfrm>
        </p:grpSpPr>
        <p:sp>
          <p:nvSpPr>
            <p:cNvPr id="1211" name="Google Shape;1211;p78"/>
            <p:cNvSpPr/>
            <p:nvPr/>
          </p:nvSpPr>
          <p:spPr>
            <a:xfrm>
              <a:off x="6268638" y="3351600"/>
              <a:ext cx="2333700" cy="23337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2" name="Google Shape;1212;p78"/>
            <p:cNvSpPr/>
            <p:nvPr/>
          </p:nvSpPr>
          <p:spPr>
            <a:xfrm>
              <a:off x="6973704" y="4056372"/>
              <a:ext cx="923567" cy="924156"/>
            </a:xfrm>
            <a:custGeom>
              <a:avLst/>
              <a:gdLst/>
              <a:ahLst/>
              <a:cxnLst/>
              <a:rect l="l" t="t" r="r" b="b"/>
              <a:pathLst>
                <a:path w="21086" h="21600" extrusionOk="0">
                  <a:moveTo>
                    <a:pt x="11502" y="10309"/>
                  </a:moveTo>
                  <a:cubicBezTo>
                    <a:pt x="11767" y="10309"/>
                    <a:pt x="11981" y="10090"/>
                    <a:pt x="11981" y="9818"/>
                  </a:cubicBezTo>
                  <a:cubicBezTo>
                    <a:pt x="11981" y="9547"/>
                    <a:pt x="11767" y="9327"/>
                    <a:pt x="11502" y="9327"/>
                  </a:cubicBezTo>
                  <a:cubicBezTo>
                    <a:pt x="11237" y="9327"/>
                    <a:pt x="11022" y="9547"/>
                    <a:pt x="11022" y="9818"/>
                  </a:cubicBezTo>
                  <a:cubicBezTo>
                    <a:pt x="11022" y="10090"/>
                    <a:pt x="11237" y="10309"/>
                    <a:pt x="11502" y="10309"/>
                  </a:cubicBezTo>
                  <a:moveTo>
                    <a:pt x="15818" y="4909"/>
                  </a:moveTo>
                  <a:cubicBezTo>
                    <a:pt x="16083" y="4909"/>
                    <a:pt x="16297" y="5129"/>
                    <a:pt x="16297" y="5400"/>
                  </a:cubicBezTo>
                  <a:cubicBezTo>
                    <a:pt x="16297" y="5672"/>
                    <a:pt x="16083" y="5891"/>
                    <a:pt x="15818" y="5891"/>
                  </a:cubicBezTo>
                  <a:cubicBezTo>
                    <a:pt x="15553" y="5891"/>
                    <a:pt x="15338" y="5672"/>
                    <a:pt x="15338" y="5400"/>
                  </a:cubicBezTo>
                  <a:cubicBezTo>
                    <a:pt x="15338" y="5129"/>
                    <a:pt x="15553" y="4909"/>
                    <a:pt x="15818" y="4909"/>
                  </a:cubicBezTo>
                  <a:moveTo>
                    <a:pt x="15818" y="6873"/>
                  </a:moveTo>
                  <a:cubicBezTo>
                    <a:pt x="16612" y="6873"/>
                    <a:pt x="17256" y="6213"/>
                    <a:pt x="17256" y="5400"/>
                  </a:cubicBezTo>
                  <a:cubicBezTo>
                    <a:pt x="17256" y="4587"/>
                    <a:pt x="16612" y="3928"/>
                    <a:pt x="15818" y="3928"/>
                  </a:cubicBezTo>
                  <a:cubicBezTo>
                    <a:pt x="15023" y="3928"/>
                    <a:pt x="14379" y="4587"/>
                    <a:pt x="14379" y="5400"/>
                  </a:cubicBezTo>
                  <a:cubicBezTo>
                    <a:pt x="14379" y="6213"/>
                    <a:pt x="15023" y="6873"/>
                    <a:pt x="15818" y="6873"/>
                  </a:cubicBezTo>
                  <a:moveTo>
                    <a:pt x="12941" y="11782"/>
                  </a:moveTo>
                  <a:cubicBezTo>
                    <a:pt x="13206" y="11782"/>
                    <a:pt x="13420" y="11562"/>
                    <a:pt x="13420" y="11291"/>
                  </a:cubicBezTo>
                  <a:cubicBezTo>
                    <a:pt x="13420" y="11020"/>
                    <a:pt x="13206" y="10800"/>
                    <a:pt x="12941" y="10800"/>
                  </a:cubicBezTo>
                  <a:cubicBezTo>
                    <a:pt x="12675" y="10800"/>
                    <a:pt x="12461" y="11020"/>
                    <a:pt x="12461" y="11291"/>
                  </a:cubicBezTo>
                  <a:cubicBezTo>
                    <a:pt x="12461" y="11562"/>
                    <a:pt x="12675" y="11782"/>
                    <a:pt x="12941" y="11782"/>
                  </a:cubicBezTo>
                  <a:moveTo>
                    <a:pt x="10063" y="7855"/>
                  </a:moveTo>
                  <a:cubicBezTo>
                    <a:pt x="9798" y="7855"/>
                    <a:pt x="9584" y="8074"/>
                    <a:pt x="9584" y="8346"/>
                  </a:cubicBezTo>
                  <a:cubicBezTo>
                    <a:pt x="9584" y="8617"/>
                    <a:pt x="9798" y="8836"/>
                    <a:pt x="10063" y="8836"/>
                  </a:cubicBezTo>
                  <a:cubicBezTo>
                    <a:pt x="10328" y="8836"/>
                    <a:pt x="10543" y="8617"/>
                    <a:pt x="10543" y="8346"/>
                  </a:cubicBezTo>
                  <a:cubicBezTo>
                    <a:pt x="10543" y="8074"/>
                    <a:pt x="10328" y="7855"/>
                    <a:pt x="10063" y="7855"/>
                  </a:cubicBezTo>
                  <a:moveTo>
                    <a:pt x="1718" y="19842"/>
                  </a:moveTo>
                  <a:lnTo>
                    <a:pt x="3451" y="15392"/>
                  </a:lnTo>
                  <a:cubicBezTo>
                    <a:pt x="3684" y="15834"/>
                    <a:pt x="3973" y="16253"/>
                    <a:pt x="4312" y="16642"/>
                  </a:cubicBezTo>
                  <a:cubicBezTo>
                    <a:pt x="4824" y="17230"/>
                    <a:pt x="5418" y="17711"/>
                    <a:pt x="6061" y="18068"/>
                  </a:cubicBezTo>
                  <a:cubicBezTo>
                    <a:pt x="6061" y="18068"/>
                    <a:pt x="1718" y="19842"/>
                    <a:pt x="1718" y="19842"/>
                  </a:cubicBezTo>
                  <a:close/>
                  <a:moveTo>
                    <a:pt x="3717" y="12060"/>
                  </a:moveTo>
                  <a:lnTo>
                    <a:pt x="0" y="21600"/>
                  </a:lnTo>
                  <a:lnTo>
                    <a:pt x="9319" y="17795"/>
                  </a:lnTo>
                  <a:cubicBezTo>
                    <a:pt x="9153" y="17815"/>
                    <a:pt x="8987" y="17824"/>
                    <a:pt x="8822" y="17824"/>
                  </a:cubicBezTo>
                  <a:cubicBezTo>
                    <a:pt x="5971" y="17824"/>
                    <a:pt x="3389" y="15002"/>
                    <a:pt x="3717" y="12060"/>
                  </a:cubicBezTo>
                  <a:moveTo>
                    <a:pt x="16115" y="10657"/>
                  </a:moveTo>
                  <a:cubicBezTo>
                    <a:pt x="15925" y="10851"/>
                    <a:pt x="15627" y="11171"/>
                    <a:pt x="15280" y="11542"/>
                  </a:cubicBezTo>
                  <a:cubicBezTo>
                    <a:pt x="14662" y="12204"/>
                    <a:pt x="13712" y="13221"/>
                    <a:pt x="13147" y="13753"/>
                  </a:cubicBezTo>
                  <a:lnTo>
                    <a:pt x="7665" y="8141"/>
                  </a:lnTo>
                  <a:cubicBezTo>
                    <a:pt x="8185" y="7563"/>
                    <a:pt x="9179" y="6590"/>
                    <a:pt x="9825" y="5958"/>
                  </a:cubicBezTo>
                  <a:cubicBezTo>
                    <a:pt x="10188" y="5603"/>
                    <a:pt x="10500" y="5298"/>
                    <a:pt x="10690" y="5103"/>
                  </a:cubicBezTo>
                  <a:cubicBezTo>
                    <a:pt x="13284" y="2447"/>
                    <a:pt x="18271" y="993"/>
                    <a:pt x="20136" y="982"/>
                  </a:cubicBezTo>
                  <a:cubicBezTo>
                    <a:pt x="20132" y="2572"/>
                    <a:pt x="18824" y="7884"/>
                    <a:pt x="16115" y="10657"/>
                  </a:cubicBezTo>
                  <a:moveTo>
                    <a:pt x="12477" y="14563"/>
                  </a:moveTo>
                  <a:cubicBezTo>
                    <a:pt x="12127" y="15873"/>
                    <a:pt x="11665" y="17072"/>
                    <a:pt x="11154" y="18035"/>
                  </a:cubicBezTo>
                  <a:cubicBezTo>
                    <a:pt x="10943" y="17454"/>
                    <a:pt x="10642" y="16798"/>
                    <a:pt x="10214" y="16110"/>
                  </a:cubicBezTo>
                  <a:cubicBezTo>
                    <a:pt x="10035" y="15823"/>
                    <a:pt x="9728" y="15656"/>
                    <a:pt x="9405" y="15656"/>
                  </a:cubicBezTo>
                  <a:cubicBezTo>
                    <a:pt x="9329" y="15656"/>
                    <a:pt x="9252" y="15665"/>
                    <a:pt x="9176" y="15684"/>
                  </a:cubicBezTo>
                  <a:cubicBezTo>
                    <a:pt x="8990" y="15731"/>
                    <a:pt x="8799" y="15755"/>
                    <a:pt x="8610" y="15755"/>
                  </a:cubicBezTo>
                  <a:cubicBezTo>
                    <a:pt x="7905" y="15755"/>
                    <a:pt x="7217" y="15432"/>
                    <a:pt x="6621" y="14822"/>
                  </a:cubicBezTo>
                  <a:cubicBezTo>
                    <a:pt x="5861" y="14044"/>
                    <a:pt x="5561" y="13114"/>
                    <a:pt x="5779" y="12206"/>
                  </a:cubicBezTo>
                  <a:cubicBezTo>
                    <a:pt x="5877" y="11797"/>
                    <a:pt x="5709" y="11370"/>
                    <a:pt x="5363" y="11144"/>
                  </a:cubicBezTo>
                  <a:cubicBezTo>
                    <a:pt x="4690" y="10706"/>
                    <a:pt x="4050" y="10398"/>
                    <a:pt x="3482" y="10183"/>
                  </a:cubicBezTo>
                  <a:cubicBezTo>
                    <a:pt x="4423" y="9658"/>
                    <a:pt x="5594" y="9186"/>
                    <a:pt x="6874" y="8827"/>
                  </a:cubicBezTo>
                  <a:cubicBezTo>
                    <a:pt x="6900" y="8820"/>
                    <a:pt x="6921" y="8803"/>
                    <a:pt x="6946" y="8793"/>
                  </a:cubicBezTo>
                  <a:lnTo>
                    <a:pt x="12510" y="14490"/>
                  </a:lnTo>
                  <a:cubicBezTo>
                    <a:pt x="12501" y="14515"/>
                    <a:pt x="12484" y="14536"/>
                    <a:pt x="12477" y="14563"/>
                  </a:cubicBezTo>
                  <a:moveTo>
                    <a:pt x="20922" y="167"/>
                  </a:moveTo>
                  <a:cubicBezTo>
                    <a:pt x="20813" y="55"/>
                    <a:pt x="20545" y="0"/>
                    <a:pt x="20157" y="0"/>
                  </a:cubicBezTo>
                  <a:cubicBezTo>
                    <a:pt x="18131" y="0"/>
                    <a:pt x="12842" y="1511"/>
                    <a:pt x="10012" y="4409"/>
                  </a:cubicBezTo>
                  <a:cubicBezTo>
                    <a:pt x="9345" y="5092"/>
                    <a:pt x="7134" y="7175"/>
                    <a:pt x="6621" y="7880"/>
                  </a:cubicBezTo>
                  <a:cubicBezTo>
                    <a:pt x="4961" y="8346"/>
                    <a:pt x="2544" y="9277"/>
                    <a:pt x="1196" y="10657"/>
                  </a:cubicBezTo>
                  <a:cubicBezTo>
                    <a:pt x="1196" y="10657"/>
                    <a:pt x="2841" y="10663"/>
                    <a:pt x="4848" y="11972"/>
                  </a:cubicBezTo>
                  <a:cubicBezTo>
                    <a:pt x="4556" y="13190"/>
                    <a:pt x="4926" y="14475"/>
                    <a:pt x="5943" y="15516"/>
                  </a:cubicBezTo>
                  <a:cubicBezTo>
                    <a:pt x="6735" y="16327"/>
                    <a:pt x="7672" y="16737"/>
                    <a:pt x="8610" y="16737"/>
                  </a:cubicBezTo>
                  <a:cubicBezTo>
                    <a:pt x="8876" y="16737"/>
                    <a:pt x="9142" y="16704"/>
                    <a:pt x="9405" y="16637"/>
                  </a:cubicBezTo>
                  <a:cubicBezTo>
                    <a:pt x="10683" y="18692"/>
                    <a:pt x="10690" y="20376"/>
                    <a:pt x="10690" y="20376"/>
                  </a:cubicBezTo>
                  <a:cubicBezTo>
                    <a:pt x="12038" y="18996"/>
                    <a:pt x="12948" y="16521"/>
                    <a:pt x="13402" y="14822"/>
                  </a:cubicBezTo>
                  <a:cubicBezTo>
                    <a:pt x="14091" y="14297"/>
                    <a:pt x="16126" y="12034"/>
                    <a:pt x="16793" y="11351"/>
                  </a:cubicBezTo>
                  <a:cubicBezTo>
                    <a:pt x="20164" y="7900"/>
                    <a:pt x="21600" y="861"/>
                    <a:pt x="20922" y="16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3" name="Google Shape;1213;p78"/>
          <p:cNvGrpSpPr/>
          <p:nvPr/>
        </p:nvGrpSpPr>
        <p:grpSpPr>
          <a:xfrm>
            <a:off x="12791370" y="3197053"/>
            <a:ext cx="2487257" cy="2487257"/>
            <a:chOff x="12541375" y="3220500"/>
            <a:chExt cx="2333700" cy="2333700"/>
          </a:xfrm>
        </p:grpSpPr>
        <p:sp>
          <p:nvSpPr>
            <p:cNvPr id="1214" name="Google Shape;1214;p78"/>
            <p:cNvSpPr/>
            <p:nvPr/>
          </p:nvSpPr>
          <p:spPr>
            <a:xfrm>
              <a:off x="12541375" y="3220500"/>
              <a:ext cx="2333700" cy="23337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" name="Google Shape;1215;p78"/>
            <p:cNvSpPr/>
            <p:nvPr/>
          </p:nvSpPr>
          <p:spPr>
            <a:xfrm>
              <a:off x="13332115" y="4011213"/>
              <a:ext cx="752220" cy="7522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55" y="4909"/>
                  </a:moveTo>
                  <a:lnTo>
                    <a:pt x="19636" y="4909"/>
                  </a:lnTo>
                  <a:lnTo>
                    <a:pt x="19636" y="3927"/>
                  </a:lnTo>
                  <a:lnTo>
                    <a:pt x="18655" y="3927"/>
                  </a:lnTo>
                  <a:cubicBezTo>
                    <a:pt x="18655" y="3927"/>
                    <a:pt x="18655" y="4909"/>
                    <a:pt x="18655" y="4909"/>
                  </a:cubicBezTo>
                  <a:close/>
                  <a:moveTo>
                    <a:pt x="19636" y="12764"/>
                  </a:moveTo>
                  <a:lnTo>
                    <a:pt x="18655" y="12764"/>
                  </a:lnTo>
                  <a:lnTo>
                    <a:pt x="18655" y="13745"/>
                  </a:lnTo>
                  <a:lnTo>
                    <a:pt x="19636" y="13745"/>
                  </a:lnTo>
                  <a:cubicBezTo>
                    <a:pt x="19636" y="13745"/>
                    <a:pt x="19636" y="12764"/>
                    <a:pt x="19636" y="12764"/>
                  </a:cubicBezTo>
                  <a:close/>
                  <a:moveTo>
                    <a:pt x="18655" y="2945"/>
                  </a:moveTo>
                  <a:lnTo>
                    <a:pt x="19636" y="2945"/>
                  </a:lnTo>
                  <a:lnTo>
                    <a:pt x="19636" y="1964"/>
                  </a:lnTo>
                  <a:lnTo>
                    <a:pt x="18655" y="1964"/>
                  </a:lnTo>
                  <a:cubicBezTo>
                    <a:pt x="18655" y="1964"/>
                    <a:pt x="18655" y="2945"/>
                    <a:pt x="18655" y="2945"/>
                  </a:cubicBezTo>
                  <a:close/>
                  <a:moveTo>
                    <a:pt x="20618" y="10309"/>
                  </a:moveTo>
                  <a:lnTo>
                    <a:pt x="17673" y="10309"/>
                  </a:lnTo>
                  <a:lnTo>
                    <a:pt x="17673" y="982"/>
                  </a:ln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cubicBezTo>
                    <a:pt x="20618" y="1964"/>
                    <a:pt x="20618" y="10309"/>
                    <a:pt x="20618" y="10309"/>
                  </a:cubicBezTo>
                  <a:close/>
                  <a:moveTo>
                    <a:pt x="20618" y="19636"/>
                  </a:moveTo>
                  <a:cubicBezTo>
                    <a:pt x="20618" y="20178"/>
                    <a:pt x="20178" y="20618"/>
                    <a:pt x="19636" y="20618"/>
                  </a:cubicBezTo>
                  <a:lnTo>
                    <a:pt x="17673" y="20618"/>
                  </a:lnTo>
                  <a:lnTo>
                    <a:pt x="17673" y="11291"/>
                  </a:lnTo>
                  <a:lnTo>
                    <a:pt x="20618" y="11291"/>
                  </a:lnTo>
                  <a:cubicBezTo>
                    <a:pt x="20618" y="11291"/>
                    <a:pt x="20618" y="19636"/>
                    <a:pt x="20618" y="19636"/>
                  </a:cubicBezTo>
                  <a:close/>
                  <a:moveTo>
                    <a:pt x="16691" y="10309"/>
                  </a:moveTo>
                  <a:lnTo>
                    <a:pt x="4909" y="10309"/>
                  </a:lnTo>
                  <a:lnTo>
                    <a:pt x="4909" y="982"/>
                  </a:lnTo>
                  <a:lnTo>
                    <a:pt x="16691" y="982"/>
                  </a:lnTo>
                  <a:cubicBezTo>
                    <a:pt x="16691" y="982"/>
                    <a:pt x="16691" y="10309"/>
                    <a:pt x="16691" y="10309"/>
                  </a:cubicBezTo>
                  <a:close/>
                  <a:moveTo>
                    <a:pt x="16691" y="20618"/>
                  </a:moveTo>
                  <a:lnTo>
                    <a:pt x="4909" y="20618"/>
                  </a:lnTo>
                  <a:lnTo>
                    <a:pt x="4909" y="11291"/>
                  </a:lnTo>
                  <a:lnTo>
                    <a:pt x="16691" y="11291"/>
                  </a:lnTo>
                  <a:cubicBezTo>
                    <a:pt x="16691" y="11291"/>
                    <a:pt x="16691" y="20618"/>
                    <a:pt x="16691" y="20618"/>
                  </a:cubicBezTo>
                  <a:close/>
                  <a:moveTo>
                    <a:pt x="3927" y="10309"/>
                  </a:moveTo>
                  <a:lnTo>
                    <a:pt x="982" y="10309"/>
                  </a:lnTo>
                  <a:lnTo>
                    <a:pt x="982" y="1964"/>
                  </a:lnTo>
                  <a:cubicBezTo>
                    <a:pt x="982" y="1422"/>
                    <a:pt x="1421" y="982"/>
                    <a:pt x="1964" y="982"/>
                  </a:cubicBezTo>
                  <a:lnTo>
                    <a:pt x="3927" y="982"/>
                  </a:lnTo>
                  <a:cubicBezTo>
                    <a:pt x="3927" y="982"/>
                    <a:pt x="3927" y="10309"/>
                    <a:pt x="3927" y="10309"/>
                  </a:cubicBezTo>
                  <a:close/>
                  <a:moveTo>
                    <a:pt x="3927" y="20618"/>
                  </a:moveTo>
                  <a:lnTo>
                    <a:pt x="1964" y="20618"/>
                  </a:lnTo>
                  <a:cubicBezTo>
                    <a:pt x="1421" y="20618"/>
                    <a:pt x="982" y="20178"/>
                    <a:pt x="982" y="19636"/>
                  </a:cubicBezTo>
                  <a:lnTo>
                    <a:pt x="982" y="11291"/>
                  </a:lnTo>
                  <a:lnTo>
                    <a:pt x="3927" y="11291"/>
                  </a:lnTo>
                  <a:cubicBezTo>
                    <a:pt x="3927" y="11291"/>
                    <a:pt x="3927" y="20618"/>
                    <a:pt x="3927" y="20618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  <a:moveTo>
                    <a:pt x="19636" y="14727"/>
                  </a:moveTo>
                  <a:lnTo>
                    <a:pt x="18655" y="14727"/>
                  </a:lnTo>
                  <a:lnTo>
                    <a:pt x="18655" y="15709"/>
                  </a:lnTo>
                  <a:lnTo>
                    <a:pt x="19636" y="15709"/>
                  </a:lnTo>
                  <a:cubicBezTo>
                    <a:pt x="19636" y="15709"/>
                    <a:pt x="19636" y="14727"/>
                    <a:pt x="19636" y="14727"/>
                  </a:cubicBezTo>
                  <a:close/>
                  <a:moveTo>
                    <a:pt x="18655" y="6873"/>
                  </a:moveTo>
                  <a:lnTo>
                    <a:pt x="19636" y="6873"/>
                  </a:lnTo>
                  <a:lnTo>
                    <a:pt x="19636" y="5891"/>
                  </a:lnTo>
                  <a:lnTo>
                    <a:pt x="18655" y="5891"/>
                  </a:lnTo>
                  <a:cubicBezTo>
                    <a:pt x="18655" y="5891"/>
                    <a:pt x="18655" y="6873"/>
                    <a:pt x="18655" y="6873"/>
                  </a:cubicBezTo>
                  <a:close/>
                  <a:moveTo>
                    <a:pt x="18655" y="8836"/>
                  </a:moveTo>
                  <a:lnTo>
                    <a:pt x="19636" y="8836"/>
                  </a:lnTo>
                  <a:lnTo>
                    <a:pt x="19636" y="7855"/>
                  </a:lnTo>
                  <a:lnTo>
                    <a:pt x="18655" y="7855"/>
                  </a:lnTo>
                  <a:cubicBezTo>
                    <a:pt x="18655" y="7855"/>
                    <a:pt x="18655" y="8836"/>
                    <a:pt x="18655" y="8836"/>
                  </a:cubicBezTo>
                  <a:close/>
                  <a:moveTo>
                    <a:pt x="19636" y="16691"/>
                  </a:moveTo>
                  <a:lnTo>
                    <a:pt x="18655" y="16691"/>
                  </a:lnTo>
                  <a:lnTo>
                    <a:pt x="18655" y="17673"/>
                  </a:lnTo>
                  <a:lnTo>
                    <a:pt x="19636" y="17673"/>
                  </a:lnTo>
                  <a:cubicBezTo>
                    <a:pt x="19636" y="17673"/>
                    <a:pt x="19636" y="16691"/>
                    <a:pt x="19636" y="16691"/>
                  </a:cubicBezTo>
                  <a:close/>
                  <a:moveTo>
                    <a:pt x="19636" y="18655"/>
                  </a:moveTo>
                  <a:lnTo>
                    <a:pt x="18655" y="18655"/>
                  </a:lnTo>
                  <a:lnTo>
                    <a:pt x="18655" y="19636"/>
                  </a:lnTo>
                  <a:lnTo>
                    <a:pt x="19636" y="19636"/>
                  </a:lnTo>
                  <a:cubicBezTo>
                    <a:pt x="19636" y="19636"/>
                    <a:pt x="19636" y="18655"/>
                    <a:pt x="19636" y="18655"/>
                  </a:cubicBezTo>
                  <a:close/>
                  <a:moveTo>
                    <a:pt x="2945" y="18655"/>
                  </a:moveTo>
                  <a:lnTo>
                    <a:pt x="1964" y="18655"/>
                  </a:lnTo>
                  <a:lnTo>
                    <a:pt x="1964" y="19636"/>
                  </a:lnTo>
                  <a:lnTo>
                    <a:pt x="2945" y="19636"/>
                  </a:lnTo>
                  <a:cubicBezTo>
                    <a:pt x="2945" y="19636"/>
                    <a:pt x="2945" y="18655"/>
                    <a:pt x="2945" y="18655"/>
                  </a:cubicBezTo>
                  <a:close/>
                  <a:moveTo>
                    <a:pt x="2945" y="16691"/>
                  </a:moveTo>
                  <a:lnTo>
                    <a:pt x="1964" y="16691"/>
                  </a:lnTo>
                  <a:lnTo>
                    <a:pt x="1964" y="17673"/>
                  </a:lnTo>
                  <a:lnTo>
                    <a:pt x="2945" y="17673"/>
                  </a:lnTo>
                  <a:cubicBezTo>
                    <a:pt x="2945" y="17673"/>
                    <a:pt x="2945" y="16691"/>
                    <a:pt x="2945" y="16691"/>
                  </a:cubicBezTo>
                  <a:close/>
                  <a:moveTo>
                    <a:pt x="1964" y="2945"/>
                  </a:moveTo>
                  <a:lnTo>
                    <a:pt x="2945" y="2945"/>
                  </a:lnTo>
                  <a:lnTo>
                    <a:pt x="2945" y="1964"/>
                  </a:lnTo>
                  <a:lnTo>
                    <a:pt x="1964" y="1964"/>
                  </a:lnTo>
                  <a:cubicBezTo>
                    <a:pt x="1964" y="1964"/>
                    <a:pt x="1964" y="2945"/>
                    <a:pt x="1964" y="2945"/>
                  </a:cubicBezTo>
                  <a:close/>
                  <a:moveTo>
                    <a:pt x="2945" y="14727"/>
                  </a:moveTo>
                  <a:lnTo>
                    <a:pt x="1964" y="14727"/>
                  </a:lnTo>
                  <a:lnTo>
                    <a:pt x="1964" y="15709"/>
                  </a:lnTo>
                  <a:lnTo>
                    <a:pt x="2945" y="15709"/>
                  </a:lnTo>
                  <a:cubicBezTo>
                    <a:pt x="2945" y="15709"/>
                    <a:pt x="2945" y="14727"/>
                    <a:pt x="2945" y="14727"/>
                  </a:cubicBezTo>
                  <a:close/>
                  <a:moveTo>
                    <a:pt x="2945" y="12764"/>
                  </a:moveTo>
                  <a:lnTo>
                    <a:pt x="1964" y="12764"/>
                  </a:lnTo>
                  <a:lnTo>
                    <a:pt x="1964" y="13745"/>
                  </a:lnTo>
                  <a:lnTo>
                    <a:pt x="2945" y="13745"/>
                  </a:lnTo>
                  <a:cubicBezTo>
                    <a:pt x="2945" y="13745"/>
                    <a:pt x="2945" y="12764"/>
                    <a:pt x="2945" y="12764"/>
                  </a:cubicBezTo>
                  <a:close/>
                  <a:moveTo>
                    <a:pt x="1964" y="6873"/>
                  </a:moveTo>
                  <a:lnTo>
                    <a:pt x="2945" y="6873"/>
                  </a:lnTo>
                  <a:lnTo>
                    <a:pt x="2945" y="5891"/>
                  </a:lnTo>
                  <a:lnTo>
                    <a:pt x="1964" y="5891"/>
                  </a:lnTo>
                  <a:cubicBezTo>
                    <a:pt x="1964" y="5891"/>
                    <a:pt x="1964" y="6873"/>
                    <a:pt x="1964" y="6873"/>
                  </a:cubicBezTo>
                  <a:close/>
                  <a:moveTo>
                    <a:pt x="1964" y="4909"/>
                  </a:moveTo>
                  <a:lnTo>
                    <a:pt x="2945" y="4909"/>
                  </a:lnTo>
                  <a:lnTo>
                    <a:pt x="2945" y="3927"/>
                  </a:lnTo>
                  <a:lnTo>
                    <a:pt x="1964" y="3927"/>
                  </a:lnTo>
                  <a:cubicBezTo>
                    <a:pt x="1964" y="3927"/>
                    <a:pt x="1964" y="4909"/>
                    <a:pt x="1964" y="4909"/>
                  </a:cubicBezTo>
                  <a:close/>
                  <a:moveTo>
                    <a:pt x="1964" y="8836"/>
                  </a:moveTo>
                  <a:lnTo>
                    <a:pt x="2945" y="8836"/>
                  </a:lnTo>
                  <a:lnTo>
                    <a:pt x="2945" y="7855"/>
                  </a:lnTo>
                  <a:lnTo>
                    <a:pt x="1964" y="7855"/>
                  </a:lnTo>
                  <a:cubicBezTo>
                    <a:pt x="1964" y="7855"/>
                    <a:pt x="1964" y="8836"/>
                    <a:pt x="1964" y="88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6" name="Google Shape;1216;p78"/>
          <p:cNvSpPr txBox="1"/>
          <p:nvPr/>
        </p:nvSpPr>
        <p:spPr>
          <a:xfrm>
            <a:off x="540000" y="5925600"/>
            <a:ext cx="4335000" cy="2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00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Найдено </a:t>
            </a:r>
            <a:r>
              <a:rPr lang="en-US" sz="2800" dirty="0">
                <a:latin typeface="Proxima Nova"/>
                <a:ea typeface="Proxima Nova"/>
                <a:cs typeface="Proxima Nova"/>
                <a:sym typeface="Proxima Nova"/>
              </a:rPr>
              <a:t>410</a:t>
            </a: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 клиентов для удержания на основе оптимального порога</a:t>
            </a:r>
          </a:p>
        </p:txBody>
      </p:sp>
      <p:sp>
        <p:nvSpPr>
          <p:cNvPr id="1217" name="Google Shape;1217;p78"/>
          <p:cNvSpPr txBox="1"/>
          <p:nvPr/>
        </p:nvSpPr>
        <p:spPr>
          <a:xfrm>
            <a:off x="12791370" y="5925599"/>
            <a:ext cx="5176590" cy="3424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00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Даны рекомендации на основе </a:t>
            </a:r>
            <a:r>
              <a:rPr lang="en-US" sz="2800" dirty="0">
                <a:latin typeface="Proxima Nova"/>
                <a:ea typeface="Proxima Nova"/>
                <a:cs typeface="Proxima Nova"/>
                <a:sym typeface="Proxima Nova"/>
              </a:rPr>
              <a:t>k-NN</a:t>
            </a: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latin typeface="Proxima Nova"/>
                <a:ea typeface="Proxima Nova"/>
                <a:cs typeface="Proxima Nova"/>
                <a:sym typeface="Proxima Nova"/>
              </a:rPr>
              <a:t>Подключить: </a:t>
            </a:r>
            <a:r>
              <a:rPr lang="en-US" sz="2200" dirty="0">
                <a:latin typeface="Proxima Nova"/>
                <a:ea typeface="Proxima Nova"/>
                <a:cs typeface="Proxima Nova"/>
                <a:sym typeface="Proxima Nova"/>
              </a:rPr>
              <a:t>'PhoneService’,</a:t>
            </a:r>
            <a:r>
              <a:rPr lang="ru-RU" sz="2200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200" dirty="0">
                <a:latin typeface="Proxima Nova"/>
                <a:ea typeface="Proxima Nova"/>
                <a:cs typeface="Proxima Nova"/>
                <a:sym typeface="Proxima Nova"/>
              </a:rPr>
              <a:t>'MultipleLines', 'OnlineSecurity', 'OnlineBackup',         'DeviceProtection’,</a:t>
            </a:r>
            <a:r>
              <a:rPr lang="ru-RU" sz="2200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200" dirty="0">
                <a:latin typeface="Proxima Nova"/>
                <a:ea typeface="Proxima Nova"/>
                <a:cs typeface="Proxima Nova"/>
                <a:sym typeface="Proxima Nova"/>
              </a:rPr>
              <a:t>'TechSupport', 'StreamingTV’,</a:t>
            </a:r>
            <a:r>
              <a:rPr lang="ru-RU" sz="2200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200" dirty="0">
                <a:latin typeface="Proxima Nova"/>
                <a:ea typeface="Proxima Nova"/>
                <a:cs typeface="Proxima Nova"/>
                <a:sym typeface="Proxima Nova"/>
              </a:rPr>
              <a:t> 'StreamingMovies’</a:t>
            </a:r>
            <a:endParaRPr lang="ru-RU" sz="2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latin typeface="Proxima Nova"/>
                <a:ea typeface="Proxima Nova"/>
                <a:cs typeface="Proxima Nova"/>
                <a:sym typeface="Proxima Nova"/>
              </a:rPr>
              <a:t>Или предложить более выгодный контракт</a:t>
            </a:r>
            <a:endParaRPr sz="22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8" name="Google Shape;1218;p78"/>
          <p:cNvSpPr txBox="1"/>
          <p:nvPr/>
        </p:nvSpPr>
        <p:spPr>
          <a:xfrm>
            <a:off x="6656046" y="5925600"/>
            <a:ext cx="4552728" cy="2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00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Для каждого из них нашли "двойника" — лояльного клиента с похожим поведением.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Рекомендуем те услуги, которые есть у "двойника", но отсутствуют у клиента из группы риска</a:t>
            </a:r>
            <a:endParaRPr sz="2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9" name="Google Shape;1219;p78"/>
          <p:cNvSpPr txBox="1"/>
          <p:nvPr/>
        </p:nvSpPr>
        <p:spPr>
          <a:xfrm>
            <a:off x="551850" y="489600"/>
            <a:ext cx="14297100" cy="14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Кого нашли. Что им предложить?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0197A7FF-E83A-691C-2005-D94D681DA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005336F9-F0A2-A9BC-EB8D-13A35E4B866D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Почему клиент уходит? Делаем модель понятной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5836B14-C201-0AA7-CC86-695C2F6C6A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64476" y="1971600"/>
            <a:ext cx="10901091" cy="75001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1AA569-206A-D92A-4279-DBAACE6E14C9}"/>
              </a:ext>
            </a:extLst>
          </p:cNvPr>
          <p:cNvSpPr txBox="1"/>
          <p:nvPr/>
        </p:nvSpPr>
        <p:spPr>
          <a:xfrm>
            <a:off x="551850" y="1971600"/>
            <a:ext cx="651262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>
                <a:latin typeface="Proxima Nova" panose="020B0604020202020204" charset="0"/>
              </a:rPr>
              <a:t>«Портрет» клиента 1334:</a:t>
            </a:r>
          </a:p>
          <a:p>
            <a:r>
              <a:rPr lang="ru-RU" sz="2200" dirty="0">
                <a:latin typeface="Proxima Nova" panose="020B0604020202020204" charset="0"/>
              </a:rPr>
              <a:t>Это консервативный и экономный новый пользователь. Он не гонится за новейшими технологиями (использует DSL), но чувствителен к цене. Он избегает  долгосрочных контрактов и находится с компанией совсем недолго. Его основной мотив для ухода — финансовый. Он чувствует, что платит много за, возможно, не самую современную услугу. Единственное, что его сдерживает — это, вероятно, ограниченность выбора или нежелание проходить через процесс смены провайдера, особенно если текущая DSL-связь его в целом устраивает по качеству.</a:t>
            </a:r>
          </a:p>
        </p:txBody>
      </p:sp>
      <p:pic>
        <p:nvPicPr>
          <p:cNvPr id="8" name="Рисунок 7" descr="Изображение выглядит как мультфильм, иллюстрац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B0545E8-09F9-AA32-73F6-11FC70ED87E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73500" y="6803692"/>
            <a:ext cx="2469326" cy="370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642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AE82E133-7572-2817-B9A5-4AD309091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F0C632DA-9553-E2B8-AA8D-05B245C39CEC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Пример персонализированной рекомендации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A4B70E3B-F912-0DA8-7994-16BA76F2D0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195985"/>
              </p:ext>
            </p:extLst>
          </p:nvPr>
        </p:nvGraphicFramePr>
        <p:xfrm>
          <a:off x="693174" y="2713703"/>
          <a:ext cx="13450530" cy="584036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4483510">
                  <a:extLst>
                    <a:ext uri="{9D8B030D-6E8A-4147-A177-3AD203B41FA5}">
                      <a16:colId xmlns:a16="http://schemas.microsoft.com/office/drawing/2014/main" val="1338294832"/>
                    </a:ext>
                  </a:extLst>
                </a:gridCol>
                <a:gridCol w="4483510">
                  <a:extLst>
                    <a:ext uri="{9D8B030D-6E8A-4147-A177-3AD203B41FA5}">
                      <a16:colId xmlns:a16="http://schemas.microsoft.com/office/drawing/2014/main" val="492619542"/>
                    </a:ext>
                  </a:extLst>
                </a:gridCol>
                <a:gridCol w="4483510">
                  <a:extLst>
                    <a:ext uri="{9D8B030D-6E8A-4147-A177-3AD203B41FA5}">
                      <a16:colId xmlns:a16="http://schemas.microsoft.com/office/drawing/2014/main" val="2804362550"/>
                    </a:ext>
                  </a:extLst>
                </a:gridCol>
              </a:tblGrid>
              <a:tr h="2920180">
                <a:tc>
                  <a:txBody>
                    <a:bodyPr/>
                    <a:lstStyle/>
                    <a:p>
                      <a:r>
                        <a:rPr lang="en-US" sz="4400" dirty="0"/>
                        <a:t>CustomerID</a:t>
                      </a:r>
                      <a:endParaRPr lang="en-US" sz="4400" dirty="0">
                        <a:latin typeface="Proxima Nova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400" dirty="0"/>
                        <a:t>Churn_Probability</a:t>
                      </a:r>
                      <a:endParaRPr lang="en-US" sz="4400" dirty="0">
                        <a:latin typeface="Proxima Nova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400" dirty="0"/>
                        <a:t>KNN_Recommendation</a:t>
                      </a:r>
                      <a:endParaRPr lang="en-US" sz="4400" dirty="0">
                        <a:latin typeface="Proxima Nova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050164"/>
                  </a:ext>
                </a:extLst>
              </a:tr>
              <a:tr h="2920180">
                <a:tc>
                  <a:txBody>
                    <a:bodyPr/>
                    <a:lstStyle/>
                    <a:p>
                      <a:r>
                        <a:rPr lang="en-US" sz="4400" dirty="0"/>
                        <a:t>1334</a:t>
                      </a:r>
                      <a:endParaRPr lang="ru-RU" sz="4400" dirty="0">
                        <a:latin typeface="Proxima Nova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400" dirty="0"/>
                        <a:t>72,61%</a:t>
                      </a:r>
                      <a:endParaRPr lang="ru-RU" sz="4400" dirty="0">
                        <a:latin typeface="Proxima Nova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4400" dirty="0"/>
                        <a:t>Предложить подключить: </a:t>
                      </a:r>
                      <a:r>
                        <a:rPr lang="en-US" sz="4400" dirty="0"/>
                        <a:t>PhoneService</a:t>
                      </a:r>
                      <a:endParaRPr lang="ru-RU" sz="4400" dirty="0">
                        <a:latin typeface="Proxima Nova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401672"/>
                  </a:ext>
                </a:extLst>
              </a:tr>
            </a:tbl>
          </a:graphicData>
        </a:graphic>
      </p:graphicFrame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8D2C03-C031-7089-77C4-DC3B7C5EA76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/>
        </p:blipFill>
        <p:spPr>
          <a:xfrm>
            <a:off x="14394427" y="2713703"/>
            <a:ext cx="3893573" cy="584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37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CAE32EA6-97C9-BCC0-0D3E-1ED964767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015686A1-6F96-3955-ED89-121D5526C50D}"/>
              </a:ext>
            </a:extLst>
          </p:cNvPr>
          <p:cNvSpPr txBox="1"/>
          <p:nvPr/>
        </p:nvSpPr>
        <p:spPr>
          <a:xfrm>
            <a:off x="551850" y="489600"/>
            <a:ext cx="14291700" cy="959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Выводы и результаты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713405-DED0-968C-44D9-A01D00AAA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4440" y="3359590"/>
            <a:ext cx="4320000" cy="1575831"/>
          </a:xfrm>
          <a:prstGeom prst="rect">
            <a:avLst/>
          </a:prstGeom>
        </p:spPr>
      </p:pic>
      <p:pic>
        <p:nvPicPr>
          <p:cNvPr id="7" name="Рисунок 6" descr="Изображение выглядит как Шрифт, Графика, логотип, графический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4215CD7-4324-8B9A-ED12-13DC1493FF6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7426" y="5210979"/>
            <a:ext cx="4320000" cy="1020321"/>
          </a:xfrm>
          <a:prstGeom prst="rect">
            <a:avLst/>
          </a:prstGeom>
        </p:spPr>
      </p:pic>
      <p:pic>
        <p:nvPicPr>
          <p:cNvPr id="3" name="Рисунок 2" descr="Изображение выглядит как логотип, Шрифт, Графика, символ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8D1437D-3508-F462-2D1D-A7540C92390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7426" y="928470"/>
            <a:ext cx="4320000" cy="2905370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логотип, Шрифт, зеленый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E64CD15-657A-2911-F580-8B07B1451DAD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7426" y="7788785"/>
            <a:ext cx="4320000" cy="2880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023922-8D13-26C5-B60C-1B91F93AB49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87426" y="5145101"/>
            <a:ext cx="4320000" cy="4320000"/>
          </a:xfrm>
          <a:prstGeom prst="rect">
            <a:avLst/>
          </a:prstGeom>
        </p:spPr>
      </p:pic>
      <p:pic>
        <p:nvPicPr>
          <p:cNvPr id="9" name="Рисунок 8" descr="Изображение выглядит как круг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7EF35FE-D364-981B-C26A-62B71916CDF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900661" y="7782120"/>
            <a:ext cx="1800000" cy="1800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54CB911-C0B1-B7A9-5F07-EF4B0274D4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900661" y="4670855"/>
            <a:ext cx="1800000" cy="1800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C008701-FAE1-8065-2925-4EC6CFC45B4E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5900661" y="1559590"/>
            <a:ext cx="1800000" cy="180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A59C600-EEC5-27FA-E93E-3705D07468A4}"/>
              </a:ext>
            </a:extLst>
          </p:cNvPr>
          <p:cNvSpPr txBox="1"/>
          <p:nvPr/>
        </p:nvSpPr>
        <p:spPr>
          <a:xfrm>
            <a:off x="5525662" y="1771443"/>
            <a:ext cx="95977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Proxima Nova" panose="020B0604020202020204" charset="0"/>
              </a:rPr>
              <a:t>Точно прогнозирует отток</a:t>
            </a:r>
          </a:p>
          <a:p>
            <a:r>
              <a:rPr lang="ru-RU" sz="3200" dirty="0">
                <a:latin typeface="Proxima Nova" panose="020B0604020202020204" charset="0"/>
              </a:rPr>
              <a:t>Использует алгоритм </a:t>
            </a:r>
            <a:r>
              <a:rPr lang="en-US" sz="3200" dirty="0">
                <a:latin typeface="Proxima Nova" panose="020B0604020202020204" charset="0"/>
              </a:rPr>
              <a:t>XGBoost</a:t>
            </a:r>
            <a:r>
              <a:rPr lang="ru-RU" sz="3200" dirty="0">
                <a:latin typeface="Proxima Nova" panose="020B0604020202020204" charset="0"/>
              </a:rPr>
              <a:t> для выявления клиентов с высоким риском ухода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9E1B65-2C5F-36F1-B8A2-E57AC75A8C7D}"/>
              </a:ext>
            </a:extLst>
          </p:cNvPr>
          <p:cNvSpPr txBox="1"/>
          <p:nvPr/>
        </p:nvSpPr>
        <p:spPr>
          <a:xfrm>
            <a:off x="5525662" y="4792690"/>
            <a:ext cx="95977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Proxima Nova" panose="020B0604020202020204" charset="0"/>
              </a:rPr>
              <a:t>Определяет прибыльную стратегию удержания</a:t>
            </a:r>
          </a:p>
          <a:p>
            <a:r>
              <a:rPr lang="ru-RU" sz="3200" dirty="0">
                <a:latin typeface="Proxima Nova" panose="020B0604020202020204" charset="0"/>
              </a:rPr>
              <a:t>Находит оптимальный сегмент, где удержание приносит максимальную бизнес-ценность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E4C059-3C30-416A-E07B-F3D50DAE8494}"/>
              </a:ext>
            </a:extLst>
          </p:cNvPr>
          <p:cNvSpPr txBox="1"/>
          <p:nvPr/>
        </p:nvSpPr>
        <p:spPr>
          <a:xfrm>
            <a:off x="5525662" y="7404847"/>
            <a:ext cx="959778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Proxima Nova" panose="020B0604020202020204" charset="0"/>
              </a:rPr>
              <a:t>Представляет персонализированные и объяснимые рекомендации</a:t>
            </a:r>
          </a:p>
          <a:p>
            <a:r>
              <a:rPr lang="ru-RU" sz="3200" dirty="0">
                <a:latin typeface="Proxima Nova" panose="020B0604020202020204" charset="0"/>
              </a:rPr>
              <a:t>С помощью </a:t>
            </a:r>
            <a:r>
              <a:rPr lang="en-US" sz="3200" dirty="0">
                <a:latin typeface="Proxima Nova" panose="020B0604020202020204" charset="0"/>
              </a:rPr>
              <a:t>LIME </a:t>
            </a:r>
            <a:r>
              <a:rPr lang="ru-RU" sz="3200" dirty="0">
                <a:latin typeface="Proxima Nova" panose="020B0604020202020204" charset="0"/>
              </a:rPr>
              <a:t>и сегментного анализа помогает принимать взвешенные решения, понятные как аналитикам, так и бизнесу</a:t>
            </a:r>
          </a:p>
        </p:txBody>
      </p:sp>
    </p:spTree>
    <p:extLst>
      <p:ext uri="{BB962C8B-B14F-4D97-AF65-F5344CB8AC3E}">
        <p14:creationId xmlns:p14="http://schemas.microsoft.com/office/powerpoint/2010/main" val="3600447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7641A9B2-8519-E265-40A8-C4783A4FA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E0A498F0-B695-740E-7C7C-023AA51F6EC4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Пути развития</a:t>
            </a:r>
          </a:p>
        </p:txBody>
      </p:sp>
      <p:pic>
        <p:nvPicPr>
          <p:cNvPr id="4" name="Рисунок 3" descr="Изображение выглядит как снимок экрана, символ, логотип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7CA5F1F-9BB4-314A-D8FF-E7B11CD7D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983" y="2080336"/>
            <a:ext cx="2880000" cy="2880000"/>
          </a:xfrm>
          <a:prstGeom prst="rect">
            <a:avLst/>
          </a:prstGeom>
        </p:spPr>
      </p:pic>
      <p:pic>
        <p:nvPicPr>
          <p:cNvPr id="6" name="Рисунок 5" descr="Изображение выглядит как круг, снимок экрана, дизайн, искусств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37CE3FC-B4A4-1FEB-5F0D-55118B849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000" y="2263500"/>
            <a:ext cx="2880000" cy="2880000"/>
          </a:xfrm>
          <a:prstGeom prst="rect">
            <a:avLst/>
          </a:prstGeom>
        </p:spPr>
      </p:pic>
      <p:pic>
        <p:nvPicPr>
          <p:cNvPr id="8" name="Рисунок 7" descr="Изображение выглядит как снимок экрана, круг, Красочность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10273CF-9599-6E31-C3A2-5D50121D0C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51017" y="1897172"/>
            <a:ext cx="3240000" cy="32463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4E27ED-F96B-6CC4-9F0B-5BE615E0A8B0}"/>
              </a:ext>
            </a:extLst>
          </p:cNvPr>
          <p:cNvSpPr txBox="1"/>
          <p:nvPr/>
        </p:nvSpPr>
        <p:spPr>
          <a:xfrm>
            <a:off x="1458466" y="5688812"/>
            <a:ext cx="48538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Proxima Nova" panose="020B0604020202020204" charset="0"/>
              </a:rPr>
              <a:t>A/B тестирование: проведение A/B тестов для проверки эффективности предложенных рекомендаций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F27231-0592-5D46-C614-713BA99DCEE2}"/>
              </a:ext>
            </a:extLst>
          </p:cNvPr>
          <p:cNvSpPr txBox="1"/>
          <p:nvPr/>
        </p:nvSpPr>
        <p:spPr>
          <a:xfrm>
            <a:off x="6717078" y="5688812"/>
            <a:ext cx="48538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Proxima Nova" panose="020B0604020202020204" charset="0"/>
              </a:rPr>
              <a:t>Расширение данных: включение дополнительных данных (например, история обращений в поддержку, данные об использовании трафика) для улучшения точности модели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D89F2-0926-7BC2-E5A1-37A1D6FAAD63}"/>
              </a:ext>
            </a:extLst>
          </p:cNvPr>
          <p:cNvSpPr txBox="1"/>
          <p:nvPr/>
        </p:nvSpPr>
        <p:spPr>
          <a:xfrm>
            <a:off x="12444095" y="5688812"/>
            <a:ext cx="48538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Proxima Nova" panose="020B0604020202020204" charset="0"/>
              </a:rPr>
              <a:t>Динамический анализ: внедрение модели в production для отслеживания вероятности оттока в режиме реального времени и адаптации предложений</a:t>
            </a:r>
          </a:p>
        </p:txBody>
      </p:sp>
    </p:spTree>
    <p:extLst>
      <p:ext uri="{BB962C8B-B14F-4D97-AF65-F5344CB8AC3E}">
        <p14:creationId xmlns:p14="http://schemas.microsoft.com/office/powerpoint/2010/main" val="6945076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9" name="Google Shape;1609;p102"/>
          <p:cNvGrpSpPr/>
          <p:nvPr/>
        </p:nvGrpSpPr>
        <p:grpSpPr>
          <a:xfrm>
            <a:off x="3949200" y="723900"/>
            <a:ext cx="19133275" cy="9563100"/>
            <a:chOff x="3949200" y="723900"/>
            <a:chExt cx="19133275" cy="9563100"/>
          </a:xfrm>
        </p:grpSpPr>
        <p:sp>
          <p:nvSpPr>
            <p:cNvPr id="1610" name="Google Shape;1610;p102"/>
            <p:cNvSpPr/>
            <p:nvPr/>
          </p:nvSpPr>
          <p:spPr>
            <a:xfrm>
              <a:off x="13519375" y="723900"/>
              <a:ext cx="9563100" cy="956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1" name="Google Shape;1611;p102"/>
            <p:cNvSpPr/>
            <p:nvPr/>
          </p:nvSpPr>
          <p:spPr>
            <a:xfrm>
              <a:off x="3949200" y="723900"/>
              <a:ext cx="9563100" cy="95631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12" name="Google Shape;1612;p102"/>
          <p:cNvSpPr txBox="1"/>
          <p:nvPr/>
        </p:nvSpPr>
        <p:spPr>
          <a:xfrm>
            <a:off x="551850" y="489600"/>
            <a:ext cx="7471273" cy="27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9600" b="1" dirty="0">
                <a:latin typeface="Proxima Nova"/>
                <a:ea typeface="Proxima Nova"/>
                <a:cs typeface="Proxima Nova"/>
                <a:sym typeface="Proxima Nova"/>
              </a:rPr>
              <a:t>Спасибо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9600" b="1" dirty="0">
                <a:latin typeface="Proxima Nova"/>
                <a:ea typeface="Proxima Nova"/>
                <a:cs typeface="Proxima Nova"/>
                <a:sym typeface="Proxima Nova"/>
              </a:rPr>
              <a:t>за внимание</a:t>
            </a:r>
            <a:endParaRPr sz="9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23" name="Google Shape;1623;p102"/>
          <p:cNvSpPr txBox="1"/>
          <p:nvPr/>
        </p:nvSpPr>
        <p:spPr>
          <a:xfrm>
            <a:off x="1008945" y="9609771"/>
            <a:ext cx="2830802" cy="250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Дмитрий Доготарь</a:t>
            </a:r>
            <a:endParaRPr sz="2400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624" name="Google Shape;1624;p102"/>
          <p:cNvGrpSpPr/>
          <p:nvPr/>
        </p:nvGrpSpPr>
        <p:grpSpPr>
          <a:xfrm>
            <a:off x="17477600" y="9375471"/>
            <a:ext cx="517076" cy="530659"/>
            <a:chOff x="238125" y="2432825"/>
            <a:chExt cx="779550" cy="781875"/>
          </a:xfrm>
        </p:grpSpPr>
        <p:sp>
          <p:nvSpPr>
            <p:cNvPr id="1625" name="Google Shape;1625;p10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6" name="Google Shape;1626;p10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7" name="Google Shape;1627;p10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8" name="Google Shape;1628;p10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DB0E6CA-716D-644E-EA82-7F8C82D4B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50" y="5534169"/>
            <a:ext cx="3841302" cy="38413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B9A4BF-B221-AE03-18F6-58B8017F7C4C}"/>
              </a:ext>
            </a:extLst>
          </p:cNvPr>
          <p:cNvSpPr txBox="1"/>
          <p:nvPr/>
        </p:nvSpPr>
        <p:spPr>
          <a:xfrm>
            <a:off x="15528229" y="7695014"/>
            <a:ext cx="1123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Proxima Nova" panose="020B0604020202020204" charset="0"/>
              </a:rPr>
              <a:t>GitHub</a:t>
            </a:r>
            <a:endParaRPr lang="ru-RU" sz="2400" dirty="0">
              <a:latin typeface="Proxima Nova" panose="020B060402020202020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248383-DFD9-3212-91D0-E5968AC1E0D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/>
        </p:blipFill>
        <p:spPr>
          <a:xfrm>
            <a:off x="13989136" y="3190500"/>
            <a:ext cx="4005540" cy="40055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0"/>
          <p:cNvSpPr/>
          <p:nvPr/>
        </p:nvSpPr>
        <p:spPr>
          <a:xfrm>
            <a:off x="10346800" y="-6938"/>
            <a:ext cx="7941300" cy="7885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25" name="Google Shape;1025;p60"/>
          <p:cNvSpPr txBox="1"/>
          <p:nvPr/>
        </p:nvSpPr>
        <p:spPr>
          <a:xfrm>
            <a:off x="551850" y="489600"/>
            <a:ext cx="14292000" cy="274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9600" b="1" dirty="0">
                <a:latin typeface="Proxima Nova"/>
                <a:ea typeface="Proxima Nova"/>
                <a:cs typeface="Proxima Nova"/>
                <a:sym typeface="Proxima Nova"/>
              </a:rPr>
              <a:t>Актуальность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9600" b="1" dirty="0">
                <a:latin typeface="Proxima Nova"/>
                <a:ea typeface="Proxima Nova"/>
                <a:cs typeface="Proxima Nova"/>
                <a:sym typeface="Proxima Nova"/>
              </a:rPr>
              <a:t>и цель</a:t>
            </a:r>
            <a:endParaRPr sz="3000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Рисунок 2" descr="Изображение выглядит как круг, искусств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C383D4F-1D04-0849-49F9-0F3502012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7330" y="-19920"/>
            <a:ext cx="7960240" cy="796024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7C7BFA-C430-33F2-44D4-AC0C22F861FA}"/>
              </a:ext>
            </a:extLst>
          </p:cNvPr>
          <p:cNvSpPr txBox="1"/>
          <p:nvPr/>
        </p:nvSpPr>
        <p:spPr>
          <a:xfrm>
            <a:off x="2620120" y="6954475"/>
            <a:ext cx="7726680" cy="1437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>
                <a:latin typeface="Proxima Nova" panose="020B0604020202020204" charset="0"/>
              </a:rPr>
              <a:t>Определить клиентов в группе риска</a:t>
            </a:r>
          </a:p>
          <a:p>
            <a:pPr>
              <a:lnSpc>
                <a:spcPct val="150000"/>
              </a:lnSpc>
            </a:pPr>
            <a:r>
              <a:rPr lang="ru-RU" sz="2000" b="1" dirty="0">
                <a:latin typeface="Proxima Nova" panose="020B0604020202020204" charset="0"/>
              </a:rPr>
              <a:t>Разработать стратегию их удержания</a:t>
            </a:r>
          </a:p>
          <a:p>
            <a:pPr>
              <a:lnSpc>
                <a:spcPct val="150000"/>
              </a:lnSpc>
            </a:pPr>
            <a:r>
              <a:rPr lang="ru-RU" sz="2000" b="1" dirty="0">
                <a:latin typeface="Proxima Nova" panose="020B0604020202020204" charset="0"/>
              </a:rPr>
              <a:t>Дать советы, что именно предложить клиенту</a:t>
            </a:r>
          </a:p>
        </p:txBody>
      </p:sp>
      <p:pic>
        <p:nvPicPr>
          <p:cNvPr id="8" name="Рисунок 7" descr="Изображение выглядит как черный, темнот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6DD2B34-1387-DE99-F8CA-838A5B4B0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50" y="3740400"/>
            <a:ext cx="1800000" cy="180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A97359-C51C-B95F-13A6-BBE43561FE07}"/>
              </a:ext>
            </a:extLst>
          </p:cNvPr>
          <p:cNvSpPr txBox="1"/>
          <p:nvPr/>
        </p:nvSpPr>
        <p:spPr>
          <a:xfrm>
            <a:off x="2620120" y="4271068"/>
            <a:ext cx="5353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Proxima Nova" panose="020B0604020202020204" charset="0"/>
              </a:rPr>
              <a:t>Удержание клиентов — это ключ к успеху</a:t>
            </a:r>
          </a:p>
        </p:txBody>
      </p:sp>
      <p:pic>
        <p:nvPicPr>
          <p:cNvPr id="11" name="Рисунок 10" descr="Изображение выглядит как черный, темнот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8CE8D6F-772F-1C7A-6675-E8F0320DAA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850" y="6719416"/>
            <a:ext cx="1800000" cy="180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79"/>
          <p:cNvSpPr/>
          <p:nvPr/>
        </p:nvSpPr>
        <p:spPr>
          <a:xfrm>
            <a:off x="543600" y="2217558"/>
            <a:ext cx="1222929" cy="1222929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7" name="Google Shape;1227;p79"/>
          <p:cNvSpPr txBox="1"/>
          <p:nvPr/>
        </p:nvSpPr>
        <p:spPr>
          <a:xfrm>
            <a:off x="547700" y="6910400"/>
            <a:ext cx="43053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Результаты: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Качество итоговой модели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Определение бизнес-стратегии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Формирование персонализированных рекомендаций (k-NN)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Интерпретация прогноза для конкретного клиента (LIME)</a:t>
            </a:r>
          </a:p>
        </p:txBody>
      </p:sp>
      <p:grpSp>
        <p:nvGrpSpPr>
          <p:cNvPr id="1228" name="Google Shape;1228;p79"/>
          <p:cNvGrpSpPr/>
          <p:nvPr/>
        </p:nvGrpSpPr>
        <p:grpSpPr>
          <a:xfrm>
            <a:off x="6264000" y="2217558"/>
            <a:ext cx="1222929" cy="1222929"/>
            <a:chOff x="6202875" y="2289450"/>
            <a:chExt cx="1151100" cy="1151100"/>
          </a:xfrm>
        </p:grpSpPr>
        <p:sp>
          <p:nvSpPr>
            <p:cNvPr id="1229" name="Google Shape;1229;p79"/>
            <p:cNvSpPr/>
            <p:nvPr/>
          </p:nvSpPr>
          <p:spPr>
            <a:xfrm>
              <a:off x="6202875" y="2289450"/>
              <a:ext cx="1151100" cy="11511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" name="Google Shape;1230;p79"/>
            <p:cNvSpPr/>
            <p:nvPr/>
          </p:nvSpPr>
          <p:spPr>
            <a:xfrm>
              <a:off x="6556600" y="2643006"/>
              <a:ext cx="443649" cy="443988"/>
            </a:xfrm>
            <a:custGeom>
              <a:avLst/>
              <a:gdLst/>
              <a:ahLst/>
              <a:cxnLst/>
              <a:rect l="l" t="t" r="r" b="b"/>
              <a:pathLst>
                <a:path w="21086" h="21600" extrusionOk="0">
                  <a:moveTo>
                    <a:pt x="11502" y="10309"/>
                  </a:moveTo>
                  <a:cubicBezTo>
                    <a:pt x="11767" y="10309"/>
                    <a:pt x="11981" y="10090"/>
                    <a:pt x="11981" y="9818"/>
                  </a:cubicBezTo>
                  <a:cubicBezTo>
                    <a:pt x="11981" y="9547"/>
                    <a:pt x="11767" y="9327"/>
                    <a:pt x="11502" y="9327"/>
                  </a:cubicBezTo>
                  <a:cubicBezTo>
                    <a:pt x="11237" y="9327"/>
                    <a:pt x="11022" y="9547"/>
                    <a:pt x="11022" y="9818"/>
                  </a:cubicBezTo>
                  <a:cubicBezTo>
                    <a:pt x="11022" y="10090"/>
                    <a:pt x="11237" y="10309"/>
                    <a:pt x="11502" y="10309"/>
                  </a:cubicBezTo>
                  <a:moveTo>
                    <a:pt x="15818" y="4909"/>
                  </a:moveTo>
                  <a:cubicBezTo>
                    <a:pt x="16083" y="4909"/>
                    <a:pt x="16297" y="5129"/>
                    <a:pt x="16297" y="5400"/>
                  </a:cubicBezTo>
                  <a:cubicBezTo>
                    <a:pt x="16297" y="5672"/>
                    <a:pt x="16083" y="5891"/>
                    <a:pt x="15818" y="5891"/>
                  </a:cubicBezTo>
                  <a:cubicBezTo>
                    <a:pt x="15553" y="5891"/>
                    <a:pt x="15338" y="5672"/>
                    <a:pt x="15338" y="5400"/>
                  </a:cubicBezTo>
                  <a:cubicBezTo>
                    <a:pt x="15338" y="5129"/>
                    <a:pt x="15553" y="4909"/>
                    <a:pt x="15818" y="4909"/>
                  </a:cubicBezTo>
                  <a:moveTo>
                    <a:pt x="15818" y="6873"/>
                  </a:moveTo>
                  <a:cubicBezTo>
                    <a:pt x="16612" y="6873"/>
                    <a:pt x="17256" y="6213"/>
                    <a:pt x="17256" y="5400"/>
                  </a:cubicBezTo>
                  <a:cubicBezTo>
                    <a:pt x="17256" y="4587"/>
                    <a:pt x="16612" y="3928"/>
                    <a:pt x="15818" y="3928"/>
                  </a:cubicBezTo>
                  <a:cubicBezTo>
                    <a:pt x="15023" y="3928"/>
                    <a:pt x="14379" y="4587"/>
                    <a:pt x="14379" y="5400"/>
                  </a:cubicBezTo>
                  <a:cubicBezTo>
                    <a:pt x="14379" y="6213"/>
                    <a:pt x="15023" y="6873"/>
                    <a:pt x="15818" y="6873"/>
                  </a:cubicBezTo>
                  <a:moveTo>
                    <a:pt x="12941" y="11782"/>
                  </a:moveTo>
                  <a:cubicBezTo>
                    <a:pt x="13206" y="11782"/>
                    <a:pt x="13420" y="11562"/>
                    <a:pt x="13420" y="11291"/>
                  </a:cubicBezTo>
                  <a:cubicBezTo>
                    <a:pt x="13420" y="11020"/>
                    <a:pt x="13206" y="10800"/>
                    <a:pt x="12941" y="10800"/>
                  </a:cubicBezTo>
                  <a:cubicBezTo>
                    <a:pt x="12675" y="10800"/>
                    <a:pt x="12461" y="11020"/>
                    <a:pt x="12461" y="11291"/>
                  </a:cubicBezTo>
                  <a:cubicBezTo>
                    <a:pt x="12461" y="11562"/>
                    <a:pt x="12675" y="11782"/>
                    <a:pt x="12941" y="11782"/>
                  </a:cubicBezTo>
                  <a:moveTo>
                    <a:pt x="10063" y="7855"/>
                  </a:moveTo>
                  <a:cubicBezTo>
                    <a:pt x="9798" y="7855"/>
                    <a:pt x="9584" y="8074"/>
                    <a:pt x="9584" y="8346"/>
                  </a:cubicBezTo>
                  <a:cubicBezTo>
                    <a:pt x="9584" y="8617"/>
                    <a:pt x="9798" y="8836"/>
                    <a:pt x="10063" y="8836"/>
                  </a:cubicBezTo>
                  <a:cubicBezTo>
                    <a:pt x="10328" y="8836"/>
                    <a:pt x="10543" y="8617"/>
                    <a:pt x="10543" y="8346"/>
                  </a:cubicBezTo>
                  <a:cubicBezTo>
                    <a:pt x="10543" y="8074"/>
                    <a:pt x="10328" y="7855"/>
                    <a:pt x="10063" y="7855"/>
                  </a:cubicBezTo>
                  <a:moveTo>
                    <a:pt x="1718" y="19842"/>
                  </a:moveTo>
                  <a:lnTo>
                    <a:pt x="3451" y="15392"/>
                  </a:lnTo>
                  <a:cubicBezTo>
                    <a:pt x="3684" y="15834"/>
                    <a:pt x="3973" y="16253"/>
                    <a:pt x="4312" y="16642"/>
                  </a:cubicBezTo>
                  <a:cubicBezTo>
                    <a:pt x="4824" y="17230"/>
                    <a:pt x="5418" y="17711"/>
                    <a:pt x="6061" y="18068"/>
                  </a:cubicBezTo>
                  <a:cubicBezTo>
                    <a:pt x="6061" y="18068"/>
                    <a:pt x="1718" y="19842"/>
                    <a:pt x="1718" y="19842"/>
                  </a:cubicBezTo>
                  <a:close/>
                  <a:moveTo>
                    <a:pt x="3717" y="12060"/>
                  </a:moveTo>
                  <a:lnTo>
                    <a:pt x="0" y="21600"/>
                  </a:lnTo>
                  <a:lnTo>
                    <a:pt x="9319" y="17795"/>
                  </a:lnTo>
                  <a:cubicBezTo>
                    <a:pt x="9153" y="17815"/>
                    <a:pt x="8987" y="17824"/>
                    <a:pt x="8822" y="17824"/>
                  </a:cubicBezTo>
                  <a:cubicBezTo>
                    <a:pt x="5971" y="17824"/>
                    <a:pt x="3389" y="15002"/>
                    <a:pt x="3717" y="12060"/>
                  </a:cubicBezTo>
                  <a:moveTo>
                    <a:pt x="16115" y="10657"/>
                  </a:moveTo>
                  <a:cubicBezTo>
                    <a:pt x="15925" y="10851"/>
                    <a:pt x="15627" y="11171"/>
                    <a:pt x="15280" y="11542"/>
                  </a:cubicBezTo>
                  <a:cubicBezTo>
                    <a:pt x="14662" y="12204"/>
                    <a:pt x="13712" y="13221"/>
                    <a:pt x="13147" y="13753"/>
                  </a:cubicBezTo>
                  <a:lnTo>
                    <a:pt x="7665" y="8141"/>
                  </a:lnTo>
                  <a:cubicBezTo>
                    <a:pt x="8185" y="7563"/>
                    <a:pt x="9179" y="6590"/>
                    <a:pt x="9825" y="5958"/>
                  </a:cubicBezTo>
                  <a:cubicBezTo>
                    <a:pt x="10188" y="5603"/>
                    <a:pt x="10500" y="5298"/>
                    <a:pt x="10690" y="5103"/>
                  </a:cubicBezTo>
                  <a:cubicBezTo>
                    <a:pt x="13284" y="2447"/>
                    <a:pt x="18271" y="993"/>
                    <a:pt x="20136" y="982"/>
                  </a:cubicBezTo>
                  <a:cubicBezTo>
                    <a:pt x="20132" y="2572"/>
                    <a:pt x="18824" y="7884"/>
                    <a:pt x="16115" y="10657"/>
                  </a:cubicBezTo>
                  <a:moveTo>
                    <a:pt x="12477" y="14563"/>
                  </a:moveTo>
                  <a:cubicBezTo>
                    <a:pt x="12127" y="15873"/>
                    <a:pt x="11665" y="17072"/>
                    <a:pt x="11154" y="18035"/>
                  </a:cubicBezTo>
                  <a:cubicBezTo>
                    <a:pt x="10943" y="17454"/>
                    <a:pt x="10642" y="16798"/>
                    <a:pt x="10214" y="16110"/>
                  </a:cubicBezTo>
                  <a:cubicBezTo>
                    <a:pt x="10035" y="15823"/>
                    <a:pt x="9728" y="15656"/>
                    <a:pt x="9405" y="15656"/>
                  </a:cubicBezTo>
                  <a:cubicBezTo>
                    <a:pt x="9329" y="15656"/>
                    <a:pt x="9252" y="15665"/>
                    <a:pt x="9176" y="15684"/>
                  </a:cubicBezTo>
                  <a:cubicBezTo>
                    <a:pt x="8990" y="15731"/>
                    <a:pt x="8799" y="15755"/>
                    <a:pt x="8610" y="15755"/>
                  </a:cubicBezTo>
                  <a:cubicBezTo>
                    <a:pt x="7905" y="15755"/>
                    <a:pt x="7217" y="15432"/>
                    <a:pt x="6621" y="14822"/>
                  </a:cubicBezTo>
                  <a:cubicBezTo>
                    <a:pt x="5861" y="14044"/>
                    <a:pt x="5561" y="13114"/>
                    <a:pt x="5779" y="12206"/>
                  </a:cubicBezTo>
                  <a:cubicBezTo>
                    <a:pt x="5877" y="11797"/>
                    <a:pt x="5709" y="11370"/>
                    <a:pt x="5363" y="11144"/>
                  </a:cubicBezTo>
                  <a:cubicBezTo>
                    <a:pt x="4690" y="10706"/>
                    <a:pt x="4050" y="10398"/>
                    <a:pt x="3482" y="10183"/>
                  </a:cubicBezTo>
                  <a:cubicBezTo>
                    <a:pt x="4423" y="9658"/>
                    <a:pt x="5594" y="9186"/>
                    <a:pt x="6874" y="8827"/>
                  </a:cubicBezTo>
                  <a:cubicBezTo>
                    <a:pt x="6900" y="8820"/>
                    <a:pt x="6921" y="8803"/>
                    <a:pt x="6946" y="8793"/>
                  </a:cubicBezTo>
                  <a:lnTo>
                    <a:pt x="12510" y="14490"/>
                  </a:lnTo>
                  <a:cubicBezTo>
                    <a:pt x="12501" y="14515"/>
                    <a:pt x="12484" y="14536"/>
                    <a:pt x="12477" y="14563"/>
                  </a:cubicBezTo>
                  <a:moveTo>
                    <a:pt x="20922" y="167"/>
                  </a:moveTo>
                  <a:cubicBezTo>
                    <a:pt x="20813" y="55"/>
                    <a:pt x="20545" y="0"/>
                    <a:pt x="20157" y="0"/>
                  </a:cubicBezTo>
                  <a:cubicBezTo>
                    <a:pt x="18131" y="0"/>
                    <a:pt x="12842" y="1511"/>
                    <a:pt x="10012" y="4409"/>
                  </a:cubicBezTo>
                  <a:cubicBezTo>
                    <a:pt x="9345" y="5092"/>
                    <a:pt x="7134" y="7175"/>
                    <a:pt x="6621" y="7880"/>
                  </a:cubicBezTo>
                  <a:cubicBezTo>
                    <a:pt x="4961" y="8346"/>
                    <a:pt x="2544" y="9277"/>
                    <a:pt x="1196" y="10657"/>
                  </a:cubicBezTo>
                  <a:cubicBezTo>
                    <a:pt x="1196" y="10657"/>
                    <a:pt x="2841" y="10663"/>
                    <a:pt x="4848" y="11972"/>
                  </a:cubicBezTo>
                  <a:cubicBezTo>
                    <a:pt x="4556" y="13190"/>
                    <a:pt x="4926" y="14475"/>
                    <a:pt x="5943" y="15516"/>
                  </a:cubicBezTo>
                  <a:cubicBezTo>
                    <a:pt x="6735" y="16327"/>
                    <a:pt x="7672" y="16737"/>
                    <a:pt x="8610" y="16737"/>
                  </a:cubicBezTo>
                  <a:cubicBezTo>
                    <a:pt x="8876" y="16737"/>
                    <a:pt x="9142" y="16704"/>
                    <a:pt x="9405" y="16637"/>
                  </a:cubicBezTo>
                  <a:cubicBezTo>
                    <a:pt x="10683" y="18692"/>
                    <a:pt x="10690" y="20376"/>
                    <a:pt x="10690" y="20376"/>
                  </a:cubicBezTo>
                  <a:cubicBezTo>
                    <a:pt x="12038" y="18996"/>
                    <a:pt x="12948" y="16521"/>
                    <a:pt x="13402" y="14822"/>
                  </a:cubicBezTo>
                  <a:cubicBezTo>
                    <a:pt x="14091" y="14297"/>
                    <a:pt x="16126" y="12034"/>
                    <a:pt x="16793" y="11351"/>
                  </a:cubicBezTo>
                  <a:cubicBezTo>
                    <a:pt x="20164" y="7900"/>
                    <a:pt x="21600" y="861"/>
                    <a:pt x="20922" y="16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 dirty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2" name="Google Shape;1232;p79"/>
          <p:cNvSpPr/>
          <p:nvPr/>
        </p:nvSpPr>
        <p:spPr>
          <a:xfrm>
            <a:off x="11985450" y="2217558"/>
            <a:ext cx="1222929" cy="1222929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5" name="Google Shape;1235;p79"/>
          <p:cNvSpPr/>
          <p:nvPr/>
        </p:nvSpPr>
        <p:spPr>
          <a:xfrm>
            <a:off x="543600" y="5677785"/>
            <a:ext cx="1222929" cy="1222929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37" name="Google Shape;1237;p79"/>
          <p:cNvGrpSpPr/>
          <p:nvPr/>
        </p:nvGrpSpPr>
        <p:grpSpPr>
          <a:xfrm>
            <a:off x="6264000" y="5677785"/>
            <a:ext cx="1222929" cy="1222929"/>
            <a:chOff x="6202875" y="5756550"/>
            <a:chExt cx="1151100" cy="1151100"/>
          </a:xfrm>
        </p:grpSpPr>
        <p:sp>
          <p:nvSpPr>
            <p:cNvPr id="1238" name="Google Shape;1238;p79"/>
            <p:cNvSpPr/>
            <p:nvPr/>
          </p:nvSpPr>
          <p:spPr>
            <a:xfrm>
              <a:off x="6202875" y="5756550"/>
              <a:ext cx="1151100" cy="11511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" name="Google Shape;1239;p79"/>
            <p:cNvSpPr/>
            <p:nvPr/>
          </p:nvSpPr>
          <p:spPr>
            <a:xfrm>
              <a:off x="6553812" y="6107487"/>
              <a:ext cx="449226" cy="4492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8280" y="18579"/>
                  </a:moveTo>
                  <a:cubicBezTo>
                    <a:pt x="20323" y="16614"/>
                    <a:pt x="21600" y="13859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ubicBezTo>
                    <a:pt x="4836" y="0"/>
                    <a:pt x="0" y="4835"/>
                    <a:pt x="0" y="10800"/>
                  </a:cubicBezTo>
                  <a:cubicBezTo>
                    <a:pt x="0" y="13859"/>
                    <a:pt x="1277" y="16614"/>
                    <a:pt x="3320" y="18579"/>
                  </a:cubicBezTo>
                  <a:lnTo>
                    <a:pt x="2107" y="20762"/>
                  </a:lnTo>
                  <a:cubicBezTo>
                    <a:pt x="2019" y="20851"/>
                    <a:pt x="1964" y="20974"/>
                    <a:pt x="1964" y="21109"/>
                  </a:cubicBezTo>
                  <a:cubicBezTo>
                    <a:pt x="1964" y="21380"/>
                    <a:pt x="2184" y="21600"/>
                    <a:pt x="2455" y="21600"/>
                  </a:cubicBezTo>
                  <a:cubicBezTo>
                    <a:pt x="2590" y="21600"/>
                    <a:pt x="2713" y="21545"/>
                    <a:pt x="2802" y="21456"/>
                  </a:cubicBezTo>
                  <a:cubicBezTo>
                    <a:pt x="2858" y="21400"/>
                    <a:pt x="2894" y="21327"/>
                    <a:pt x="2917" y="21248"/>
                  </a:cubicBezTo>
                  <a:lnTo>
                    <a:pt x="4044" y="19219"/>
                  </a:lnTo>
                  <a:cubicBezTo>
                    <a:pt x="5895" y="20706"/>
                    <a:pt x="8242" y="21600"/>
                    <a:pt x="10800" y="21600"/>
                  </a:cubicBezTo>
                  <a:cubicBezTo>
                    <a:pt x="13358" y="21600"/>
                    <a:pt x="15705" y="20706"/>
                    <a:pt x="17555" y="19219"/>
                  </a:cubicBezTo>
                  <a:lnTo>
                    <a:pt x="18683" y="21248"/>
                  </a:lnTo>
                  <a:cubicBezTo>
                    <a:pt x="18743" y="21450"/>
                    <a:pt x="18923" y="21600"/>
                    <a:pt x="19145" y="21600"/>
                  </a:cubicBezTo>
                  <a:cubicBezTo>
                    <a:pt x="19416" y="21600"/>
                    <a:pt x="19636" y="21380"/>
                    <a:pt x="19636" y="21109"/>
                  </a:cubicBezTo>
                  <a:cubicBezTo>
                    <a:pt x="19636" y="20974"/>
                    <a:pt x="19581" y="20851"/>
                    <a:pt x="19493" y="20762"/>
                  </a:cubicBezTo>
                  <a:cubicBezTo>
                    <a:pt x="19493" y="20762"/>
                    <a:pt x="18280" y="18579"/>
                    <a:pt x="18280" y="18579"/>
                  </a:cubicBezTo>
                  <a:close/>
                  <a:moveTo>
                    <a:pt x="10800" y="16691"/>
                  </a:moveTo>
                  <a:cubicBezTo>
                    <a:pt x="7547" y="16691"/>
                    <a:pt x="4909" y="14053"/>
                    <a:pt x="4909" y="10800"/>
                  </a:cubicBezTo>
                  <a:cubicBezTo>
                    <a:pt x="4909" y="7547"/>
                    <a:pt x="7547" y="4909"/>
                    <a:pt x="10800" y="4909"/>
                  </a:cubicBezTo>
                  <a:cubicBezTo>
                    <a:pt x="14053" y="4909"/>
                    <a:pt x="16691" y="7547"/>
                    <a:pt x="16691" y="10800"/>
                  </a:cubicBezTo>
                  <a:cubicBezTo>
                    <a:pt x="16691" y="14053"/>
                    <a:pt x="14053" y="16691"/>
                    <a:pt x="10800" y="16691"/>
                  </a:cubicBezTo>
                  <a:moveTo>
                    <a:pt x="10800" y="3927"/>
                  </a:moveTo>
                  <a:cubicBezTo>
                    <a:pt x="7004" y="3927"/>
                    <a:pt x="3927" y="7004"/>
                    <a:pt x="3927" y="10800"/>
                  </a:cubicBezTo>
                  <a:cubicBezTo>
                    <a:pt x="3927" y="14596"/>
                    <a:pt x="7004" y="17673"/>
                    <a:pt x="10800" y="17673"/>
                  </a:cubicBezTo>
                  <a:cubicBezTo>
                    <a:pt x="14596" y="17673"/>
                    <a:pt x="17673" y="14596"/>
                    <a:pt x="17673" y="10800"/>
                  </a:cubicBezTo>
                  <a:cubicBezTo>
                    <a:pt x="17673" y="7004"/>
                    <a:pt x="14596" y="3927"/>
                    <a:pt x="10800" y="3927"/>
                  </a:cubicBezTo>
                  <a:moveTo>
                    <a:pt x="10800" y="12764"/>
                  </a:moveTo>
                  <a:cubicBezTo>
                    <a:pt x="9716" y="12764"/>
                    <a:pt x="8836" y="11884"/>
                    <a:pt x="8836" y="10800"/>
                  </a:cubicBezTo>
                  <a:cubicBezTo>
                    <a:pt x="8836" y="9716"/>
                    <a:pt x="9716" y="8836"/>
                    <a:pt x="10800" y="8836"/>
                  </a:cubicBezTo>
                  <a:cubicBezTo>
                    <a:pt x="11884" y="8836"/>
                    <a:pt x="12764" y="9716"/>
                    <a:pt x="12764" y="10800"/>
                  </a:cubicBezTo>
                  <a:cubicBezTo>
                    <a:pt x="12764" y="11884"/>
                    <a:pt x="11884" y="12764"/>
                    <a:pt x="10800" y="12764"/>
                  </a:cubicBezTo>
                  <a:moveTo>
                    <a:pt x="10800" y="7855"/>
                  </a:moveTo>
                  <a:cubicBezTo>
                    <a:pt x="9173" y="7855"/>
                    <a:pt x="7855" y="9173"/>
                    <a:pt x="7855" y="10800"/>
                  </a:cubicBezTo>
                  <a:cubicBezTo>
                    <a:pt x="7855" y="12427"/>
                    <a:pt x="9173" y="13745"/>
                    <a:pt x="10800" y="13745"/>
                  </a:cubicBezTo>
                  <a:cubicBezTo>
                    <a:pt x="12427" y="13745"/>
                    <a:pt x="13745" y="12427"/>
                    <a:pt x="13745" y="10800"/>
                  </a:cubicBezTo>
                  <a:cubicBezTo>
                    <a:pt x="13745" y="9173"/>
                    <a:pt x="12427" y="7855"/>
                    <a:pt x="10800" y="785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 dirty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0" name="Google Shape;1240;p79"/>
          <p:cNvGrpSpPr/>
          <p:nvPr/>
        </p:nvGrpSpPr>
        <p:grpSpPr>
          <a:xfrm>
            <a:off x="917382" y="5623585"/>
            <a:ext cx="12324017" cy="1222929"/>
            <a:chOff x="2160262" y="5756550"/>
            <a:chExt cx="11600163" cy="1151100"/>
          </a:xfrm>
        </p:grpSpPr>
        <p:sp>
          <p:nvSpPr>
            <p:cNvPr id="1241" name="Google Shape;1241;p79"/>
            <p:cNvSpPr/>
            <p:nvPr/>
          </p:nvSpPr>
          <p:spPr>
            <a:xfrm>
              <a:off x="12609325" y="5756550"/>
              <a:ext cx="1151100" cy="11511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2" name="Google Shape;1242;p79"/>
            <p:cNvSpPr/>
            <p:nvPr/>
          </p:nvSpPr>
          <p:spPr>
            <a:xfrm>
              <a:off x="2160262" y="6158504"/>
              <a:ext cx="447444" cy="4474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257" y="18984"/>
                  </a:moveTo>
                  <a:lnTo>
                    <a:pt x="11380" y="15408"/>
                  </a:lnTo>
                  <a:lnTo>
                    <a:pt x="10800" y="14983"/>
                  </a:lnTo>
                  <a:lnTo>
                    <a:pt x="10219" y="15408"/>
                  </a:lnTo>
                  <a:lnTo>
                    <a:pt x="5343" y="18984"/>
                  </a:lnTo>
                  <a:lnTo>
                    <a:pt x="7313" y="13075"/>
                  </a:lnTo>
                  <a:lnTo>
                    <a:pt x="7534" y="12411"/>
                  </a:lnTo>
                  <a:lnTo>
                    <a:pt x="6980" y="11985"/>
                  </a:lnTo>
                  <a:lnTo>
                    <a:pt x="2887" y="8836"/>
                  </a:lnTo>
                  <a:lnTo>
                    <a:pt x="8535" y="8836"/>
                  </a:lnTo>
                  <a:lnTo>
                    <a:pt x="8774" y="8199"/>
                  </a:lnTo>
                  <a:lnTo>
                    <a:pt x="10800" y="2796"/>
                  </a:lnTo>
                  <a:lnTo>
                    <a:pt x="12826" y="8199"/>
                  </a:lnTo>
                  <a:lnTo>
                    <a:pt x="13065" y="8836"/>
                  </a:lnTo>
                  <a:lnTo>
                    <a:pt x="18714" y="8836"/>
                  </a:lnTo>
                  <a:lnTo>
                    <a:pt x="14619" y="11985"/>
                  </a:lnTo>
                  <a:lnTo>
                    <a:pt x="14066" y="12411"/>
                  </a:lnTo>
                  <a:cubicBezTo>
                    <a:pt x="14066" y="12411"/>
                    <a:pt x="16257" y="18984"/>
                    <a:pt x="16257" y="18984"/>
                  </a:cubicBezTo>
                  <a:close/>
                  <a:moveTo>
                    <a:pt x="21600" y="7855"/>
                  </a:moveTo>
                  <a:lnTo>
                    <a:pt x="13745" y="7855"/>
                  </a:lnTo>
                  <a:lnTo>
                    <a:pt x="10800" y="0"/>
                  </a:lnTo>
                  <a:lnTo>
                    <a:pt x="7855" y="7855"/>
                  </a:lnTo>
                  <a:lnTo>
                    <a:pt x="0" y="7855"/>
                  </a:lnTo>
                  <a:lnTo>
                    <a:pt x="6382" y="12764"/>
                  </a:lnTo>
                  <a:lnTo>
                    <a:pt x="3436" y="21600"/>
                  </a:lnTo>
                  <a:lnTo>
                    <a:pt x="10800" y="16200"/>
                  </a:lnTo>
                  <a:lnTo>
                    <a:pt x="18164" y="21600"/>
                  </a:lnTo>
                  <a:lnTo>
                    <a:pt x="15218" y="12764"/>
                  </a:lnTo>
                  <a:cubicBezTo>
                    <a:pt x="15218" y="12764"/>
                    <a:pt x="21600" y="7855"/>
                    <a:pt x="21600" y="785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 dirty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3" name="Google Shape;1243;p79"/>
          <p:cNvSpPr txBox="1"/>
          <p:nvPr/>
        </p:nvSpPr>
        <p:spPr>
          <a:xfrm>
            <a:off x="551850" y="489600"/>
            <a:ext cx="14292000" cy="1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План работы</a:t>
            </a:r>
            <a:endParaRPr sz="5600"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244" name="Google Shape;1244;p79"/>
          <p:cNvSpPr txBox="1"/>
          <p:nvPr/>
        </p:nvSpPr>
        <p:spPr>
          <a:xfrm>
            <a:off x="6267450" y="6910400"/>
            <a:ext cx="42864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Выводы и заключение: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Основные выводы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Пути развития проекта</a:t>
            </a:r>
          </a:p>
        </p:txBody>
      </p:sp>
      <p:sp>
        <p:nvSpPr>
          <p:cNvPr id="1245" name="Google Shape;1245;p79"/>
          <p:cNvSpPr txBox="1"/>
          <p:nvPr/>
        </p:nvSpPr>
        <p:spPr>
          <a:xfrm>
            <a:off x="11982450" y="6910400"/>
            <a:ext cx="42861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Список источников</a:t>
            </a:r>
            <a:endParaRPr sz="24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6" name="Google Shape;1246;p79"/>
          <p:cNvSpPr txBox="1"/>
          <p:nvPr/>
        </p:nvSpPr>
        <p:spPr>
          <a:xfrm>
            <a:off x="547700" y="3448063"/>
            <a:ext cx="43053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Постановка задачи: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Актуальность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Цель проекта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Метрики качества</a:t>
            </a:r>
            <a:endParaRPr sz="20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7" name="Google Shape;1247;p79"/>
          <p:cNvSpPr txBox="1"/>
          <p:nvPr/>
        </p:nvSpPr>
        <p:spPr>
          <a:xfrm>
            <a:off x="6267450" y="3448063"/>
            <a:ext cx="42861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latin typeface="Proxima Nova"/>
                <a:ea typeface="Proxima Nova"/>
                <a:cs typeface="Proxima Nova"/>
                <a:sym typeface="Proxima Nova"/>
              </a:rPr>
              <a:t>Анализ: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Исследование аналогов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EDA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Обоснование алгоритмов</a:t>
            </a:r>
            <a:endParaRPr sz="20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8" name="Google Shape;1248;p79"/>
          <p:cNvSpPr txBox="1"/>
          <p:nvPr/>
        </p:nvSpPr>
        <p:spPr>
          <a:xfrm>
            <a:off x="11982450" y="3448063"/>
            <a:ext cx="42864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Методика решения: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Подготовка данных и Feature Engineering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Разделение выборки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Выбор и оптимизация модели</a:t>
            </a:r>
          </a:p>
        </p:txBody>
      </p:sp>
      <p:pic>
        <p:nvPicPr>
          <p:cNvPr id="7" name="Рисунок 6" descr="Изображение выглядит как черный, темнот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BDCB87F-D1AF-2E1F-7249-D436FD517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855" y="2614417"/>
            <a:ext cx="448892" cy="368534"/>
          </a:xfrm>
          <a:prstGeom prst="rect">
            <a:avLst/>
          </a:prstGeom>
        </p:spPr>
      </p:pic>
      <p:pic>
        <p:nvPicPr>
          <p:cNvPr id="9" name="Рисунок 8" descr="Изображение выглядит как черный, темнота">
            <a:extLst>
              <a:ext uri="{FF2B5EF4-FFF2-40B4-BE49-F238E27FC236}">
                <a16:creationId xmlns:a16="http://schemas.microsoft.com/office/drawing/2014/main" id="{CD9453FE-D050-7D67-9534-046D86451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9232" y="2614417"/>
            <a:ext cx="446121" cy="365764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черный, темнот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6DE4C24-B5F8-315D-CAE9-B023F24BB4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05488" y="6050252"/>
            <a:ext cx="448892" cy="36853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C384A5E-5A77-446A-A1D4-F734CBEA6F59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/>
        </p:blipFill>
        <p:spPr>
          <a:xfrm flipV="1">
            <a:off x="15599095" y="456121"/>
            <a:ext cx="2137055" cy="21370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p89"/>
          <p:cNvSpPr txBox="1"/>
          <p:nvPr/>
        </p:nvSpPr>
        <p:spPr>
          <a:xfrm>
            <a:off x="1024290" y="5682315"/>
            <a:ext cx="6184230" cy="312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latin typeface="Proxima Nova"/>
                <a:ea typeface="Proxima Nova"/>
                <a:cs typeface="Proxima Nova"/>
                <a:sym typeface="Proxima Nova"/>
              </a:rPr>
              <a:t>Выявлен умеренный дисбаланс: 73.4% клиентов остались лояльны, 26.6% ушли. Это было учтено при обучении моделей с помощью взвешивания классов.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81" name="Google Shape;1481;p89"/>
          <p:cNvSpPr txBox="1"/>
          <p:nvPr/>
        </p:nvSpPr>
        <p:spPr>
          <a:xfrm>
            <a:off x="1024290" y="1177320"/>
            <a:ext cx="904935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b="1" dirty="0">
                <a:latin typeface="Proxima Nova"/>
                <a:ea typeface="Proxima Nova"/>
                <a:cs typeface="Proxima Nova"/>
                <a:sym typeface="Proxima Nova"/>
              </a:rPr>
              <a:t>Анализ данных —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b="1" dirty="0">
                <a:latin typeface="Proxima Nova"/>
                <a:ea typeface="Proxima Nova"/>
                <a:cs typeface="Proxima Nova"/>
                <a:sym typeface="Proxima Nova"/>
              </a:rPr>
              <a:t>что влияет на отток?</a:t>
            </a:r>
            <a:endParaRPr sz="60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41F2066-6475-04F0-082A-6E810C5D5B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44000" y="1177320"/>
            <a:ext cx="8659145" cy="90099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605509DC-C309-D7C6-C94D-366417510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3EFABD80-1E03-0ABD-186F-3851CDEAE0C0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Анализ данных — что влияет на отток?</a:t>
            </a:r>
            <a:endParaRPr sz="5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Google Shape;1478;p89">
            <a:extLst>
              <a:ext uri="{FF2B5EF4-FFF2-40B4-BE49-F238E27FC236}">
                <a16:creationId xmlns:a16="http://schemas.microsoft.com/office/drawing/2014/main" id="{52908966-59E0-7442-49F9-D8D06B052E82}"/>
              </a:ext>
            </a:extLst>
          </p:cNvPr>
          <p:cNvSpPr txBox="1"/>
          <p:nvPr/>
        </p:nvSpPr>
        <p:spPr>
          <a:xfrm>
            <a:off x="551850" y="7794660"/>
            <a:ext cx="4260900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latin typeface="Proxima Nova"/>
                <a:ea typeface="Proxima Nova"/>
                <a:cs typeface="Proxima Nova"/>
                <a:sym typeface="Proxima Nova"/>
              </a:rPr>
              <a:t>Числовые признаки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" name="Рисунок 10" descr="Изображение выглядит как диаграмма, График, снимок экрана, текс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F799878-A83C-C07E-5109-F4EF345F8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2" y="1971600"/>
            <a:ext cx="18196596" cy="539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25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D518EC32-E4C1-A10C-75CE-E1E82D0E0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7F172C3D-635C-32ED-91D0-57C65BCBB672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Анализ данных — что влияет на отток?</a:t>
            </a:r>
            <a:endParaRPr sz="5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Google Shape;1478;p89">
            <a:extLst>
              <a:ext uri="{FF2B5EF4-FFF2-40B4-BE49-F238E27FC236}">
                <a16:creationId xmlns:a16="http://schemas.microsoft.com/office/drawing/2014/main" id="{028961F1-D12C-43AB-D937-9F3A8121C625}"/>
              </a:ext>
            </a:extLst>
          </p:cNvPr>
          <p:cNvSpPr txBox="1"/>
          <p:nvPr/>
        </p:nvSpPr>
        <p:spPr>
          <a:xfrm>
            <a:off x="11235090" y="1564404"/>
            <a:ext cx="4980270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latin typeface="Proxima Nova"/>
                <a:ea typeface="Proxima Nova"/>
                <a:cs typeface="Proxima Nova"/>
                <a:sym typeface="Proxima Nova"/>
              </a:rPr>
              <a:t>Категориальные признаки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Рисунок 2" descr="Изображение выглядит как текст, диаграмма, снимок экрана, Пла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D56FAA12-B907-2E5F-089A-73B84D773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50" y="1564404"/>
            <a:ext cx="9742480" cy="83396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15478A-BAFD-3A6F-D0DD-33E7E649DFBE}"/>
              </a:ext>
            </a:extLst>
          </p:cNvPr>
          <p:cNvSpPr txBox="1"/>
          <p:nvPr/>
        </p:nvSpPr>
        <p:spPr>
          <a:xfrm>
            <a:off x="11235090" y="7593522"/>
            <a:ext cx="66566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>
                <a:latin typeface="Proxima Nova" panose="020B0604020202020204" charset="0"/>
              </a:rPr>
              <a:t>Вывод: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000" dirty="0">
                <a:latin typeface="Proxima Nova" panose="020B0604020202020204" charset="0"/>
              </a:rPr>
              <a:t>Контракт решает всё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000" dirty="0">
                <a:latin typeface="Proxima Nova" panose="020B0604020202020204" charset="0"/>
              </a:rPr>
              <a:t>Новички в зоне риска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000" dirty="0">
                <a:latin typeface="Proxima Nova" panose="020B0604020202020204" charset="0"/>
              </a:rPr>
              <a:t>Дополнительные услуги важны</a:t>
            </a:r>
          </a:p>
        </p:txBody>
      </p:sp>
    </p:spTree>
    <p:extLst>
      <p:ext uri="{BB962C8B-B14F-4D97-AF65-F5344CB8AC3E}">
        <p14:creationId xmlns:p14="http://schemas.microsoft.com/office/powerpoint/2010/main" val="3888576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5CE6F5F0-EBDD-629D-AB18-A151BA15A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2A99FFF1-6FCF-E71B-6CEE-78B60C066CE5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Анализ существующих подходов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7C21C02-FCDE-E7DB-B025-AF386F927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19" y="5952552"/>
            <a:ext cx="2880000" cy="2880000"/>
          </a:xfrm>
          <a:prstGeom prst="rect">
            <a:avLst/>
          </a:prstGeom>
        </p:spPr>
      </p:pic>
      <p:pic>
        <p:nvPicPr>
          <p:cNvPr id="9" name="Рисунок 8" descr="Изображение выглядит как Графика, снимок экрана, графический дизайн, круг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18E6FD0-83B4-BECF-F867-A838631213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19" y="1845585"/>
            <a:ext cx="2880000" cy="288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F7F7FA-2A47-5F2E-B98E-C74A4744EE0F}"/>
              </a:ext>
            </a:extLst>
          </p:cNvPr>
          <p:cNvSpPr txBox="1"/>
          <p:nvPr/>
        </p:nvSpPr>
        <p:spPr>
          <a:xfrm>
            <a:off x="113107" y="4960167"/>
            <a:ext cx="3992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Proxima Nova" panose="020B0604020202020204" charset="0"/>
              </a:rPr>
              <a:t>Logistic Regression</a:t>
            </a:r>
            <a:endParaRPr lang="ru-RU" sz="2800" dirty="0">
              <a:latin typeface="Proxima Nova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1FF131-9286-781B-120E-DDCDC1503A39}"/>
              </a:ext>
            </a:extLst>
          </p:cNvPr>
          <p:cNvSpPr txBox="1"/>
          <p:nvPr/>
        </p:nvSpPr>
        <p:spPr>
          <a:xfrm>
            <a:off x="630504" y="8832552"/>
            <a:ext cx="2986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Proxima Nova" panose="020B0604020202020204" charset="0"/>
              </a:rPr>
              <a:t>Random Forest</a:t>
            </a:r>
            <a:endParaRPr lang="ru-RU" sz="2800" dirty="0">
              <a:latin typeface="Proxima Nova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CC12CD-59EF-2690-E880-C48E23C0D3F3}"/>
              </a:ext>
            </a:extLst>
          </p:cNvPr>
          <p:cNvSpPr txBox="1"/>
          <p:nvPr/>
        </p:nvSpPr>
        <p:spPr>
          <a:xfrm>
            <a:off x="12780692" y="1845585"/>
            <a:ext cx="49554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latin typeface="Proxima Nova" panose="020B0604020202020204" charset="0"/>
              </a:rPr>
              <a:t>Применение градиентного бустинга для задачи оттока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005A13-97FB-2AA4-310C-F26D792652ED}"/>
              </a:ext>
            </a:extLst>
          </p:cNvPr>
          <p:cNvSpPr txBox="1"/>
          <p:nvPr/>
        </p:nvSpPr>
        <p:spPr>
          <a:xfrm>
            <a:off x="12780692" y="2856184"/>
            <a:ext cx="4955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Proxima Nova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https://www.displayr.com/predict-customer-churn-gradient-boosting/</a:t>
            </a:r>
            <a:endParaRPr lang="ru-RU" sz="2400" dirty="0">
              <a:solidFill>
                <a:schemeClr val="tx1"/>
              </a:solidFill>
              <a:latin typeface="Proxima Nova" panose="020B0604020202020204" charset="0"/>
            </a:endParaRPr>
          </a:p>
        </p:txBody>
      </p:sp>
      <p:pic>
        <p:nvPicPr>
          <p:cNvPr id="19" name="Рисунок 18" descr="Изображение выглядит как текст, снимок экрана, графический дизайн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6968A26-0EEC-7A51-3942-D569BB10D86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" t="5566" r="308" b="25525"/>
          <a:stretch>
            <a:fillRect/>
          </a:stretch>
        </p:blipFill>
        <p:spPr>
          <a:xfrm>
            <a:off x="5286342" y="1971600"/>
            <a:ext cx="6313137" cy="654807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6B15EF9-6B3C-1ADC-F439-3B0283108AED}"/>
              </a:ext>
            </a:extLst>
          </p:cNvPr>
          <p:cNvSpPr txBox="1"/>
          <p:nvPr/>
        </p:nvSpPr>
        <p:spPr>
          <a:xfrm>
            <a:off x="12780692" y="4337662"/>
            <a:ext cx="495545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>
                <a:latin typeface="Proxima Nova" panose="020B0604020202020204" charset="0"/>
              </a:rPr>
              <a:t>Градиентный бустинг:</a:t>
            </a:r>
          </a:p>
          <a:p>
            <a:pPr algn="ctr"/>
            <a:endParaRPr lang="ru-RU" sz="3600" dirty="0">
              <a:latin typeface="Proxima Nova" panose="020B0604020202020204" charset="0"/>
            </a:endParaRPr>
          </a:p>
          <a:p>
            <a:pPr algn="ctr"/>
            <a:r>
              <a:rPr lang="ru-RU" sz="3600" dirty="0">
                <a:latin typeface="Proxima Nova" panose="020B0604020202020204" charset="0"/>
              </a:rPr>
              <a:t>Пока другие модели ищут закономерности, мы сохраняем ваших клиентов</a:t>
            </a:r>
          </a:p>
          <a:p>
            <a:pPr algn="ctr"/>
            <a:r>
              <a:rPr lang="ru-RU" sz="3600" dirty="0">
                <a:latin typeface="Proxima Nova" panose="020B0604020202020204" charset="0"/>
              </a:rPr>
              <a:t>😂😂😂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21DDB4-E02F-FBC3-237A-BAB10AC0909F}"/>
              </a:ext>
            </a:extLst>
          </p:cNvPr>
          <p:cNvSpPr txBox="1"/>
          <p:nvPr/>
        </p:nvSpPr>
        <p:spPr>
          <a:xfrm>
            <a:off x="6949596" y="8832552"/>
            <a:ext cx="2986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Proxima Nova" panose="020B0604020202020204" charset="0"/>
              </a:rPr>
              <a:t>XGBoost</a:t>
            </a:r>
            <a:endParaRPr lang="ru-RU" sz="28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645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7225FCFC-65C5-4259-B777-B865F9477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B067C8AE-4533-431A-4237-CD91288158E2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Выбор лучшей модели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A0DC6E8-CBEF-576E-451F-0847CAA7B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4306959" y="8004630"/>
            <a:ext cx="3427014" cy="1178795"/>
          </a:xfrm>
          <a:prstGeom prst="rect">
            <a:avLst/>
          </a:prstGeom>
        </p:spPr>
      </p:pic>
      <p:sp>
        <p:nvSpPr>
          <p:cNvPr id="5" name="Google Shape;1478;p89">
            <a:extLst>
              <a:ext uri="{FF2B5EF4-FFF2-40B4-BE49-F238E27FC236}">
                <a16:creationId xmlns:a16="http://schemas.microsoft.com/office/drawing/2014/main" id="{DC992ECC-AE93-62FC-9C9C-64048C7BFF50}"/>
              </a:ext>
            </a:extLst>
          </p:cNvPr>
          <p:cNvSpPr txBox="1"/>
          <p:nvPr/>
        </p:nvSpPr>
        <p:spPr>
          <a:xfrm>
            <a:off x="14306959" y="7161794"/>
            <a:ext cx="3427014" cy="117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XGBoost – </a:t>
            </a: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лидер</a:t>
            </a:r>
          </a:p>
          <a:p>
            <a:pPr lvl="0" algn="ctr"/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ROC AUC – 0,8398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E29CA34-D96C-F7D3-5B79-FCCFF97A89F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4027" y="1700310"/>
            <a:ext cx="13228418" cy="74436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8209A3-60AF-0D91-FD37-F298D0CE7696}"/>
              </a:ext>
            </a:extLst>
          </p:cNvPr>
          <p:cNvSpPr txBox="1"/>
          <p:nvPr/>
        </p:nvSpPr>
        <p:spPr>
          <a:xfrm>
            <a:off x="13734568" y="1766910"/>
            <a:ext cx="4416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Proxima Nova" panose="020B0604020202020204" charset="0"/>
              </a:rPr>
              <a:t>ROC AUC - оценивает качество различения классов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BBC91-FBCE-5901-86D1-84BD7A928720}"/>
              </a:ext>
            </a:extLst>
          </p:cNvPr>
          <p:cNvSpPr txBox="1"/>
          <p:nvPr/>
        </p:nvSpPr>
        <p:spPr>
          <a:xfrm>
            <a:off x="13734565" y="4854591"/>
            <a:ext cx="4416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Proxima Nova" panose="020B0604020202020204" charset="0"/>
              </a:rPr>
              <a:t>Net Profit</a:t>
            </a:r>
            <a:r>
              <a:rPr lang="ru-RU" sz="2400" dirty="0">
                <a:latin typeface="Proxima Nova" panose="020B0604020202020204" charset="0"/>
              </a:rPr>
              <a:t> = доход от удержанных клиентов</a:t>
            </a:r>
          </a:p>
          <a:p>
            <a:pPr algn="ctr"/>
            <a:r>
              <a:rPr lang="ru-RU" sz="2400" dirty="0">
                <a:latin typeface="Proxima Nova" panose="020B0604020202020204" charset="0"/>
              </a:rPr>
              <a:t>- затраты на удержание</a:t>
            </a:r>
          </a:p>
        </p:txBody>
      </p:sp>
      <p:pic>
        <p:nvPicPr>
          <p:cNvPr id="12" name="Рисунок 11" descr="Изображение выглядит как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E6E6D9E-25CC-FFC3-652C-5F533BDA1B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93960" y="5840226"/>
            <a:ext cx="3297479" cy="1321568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текст, снимок экрана, Шрифт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9EA3A30-75FA-3570-4920-ADF5164E310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4875" t="20562" r="16012" b="7622"/>
          <a:stretch>
            <a:fillRect/>
          </a:stretch>
        </p:blipFill>
        <p:spPr>
          <a:xfrm>
            <a:off x="14453971" y="2550081"/>
            <a:ext cx="2977461" cy="20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535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71"/>
          <p:cNvSpPr/>
          <p:nvPr/>
        </p:nvSpPr>
        <p:spPr>
          <a:xfrm>
            <a:off x="-6286500" y="4770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0" name="Google Shape;1110;p71"/>
          <p:cNvSpPr/>
          <p:nvPr/>
        </p:nvSpPr>
        <p:spPr>
          <a:xfrm>
            <a:off x="14287500" y="4770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1" name="Google Shape;1111;p71"/>
          <p:cNvSpPr/>
          <p:nvPr/>
        </p:nvSpPr>
        <p:spPr>
          <a:xfrm>
            <a:off x="4000500" y="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Рисунок 2" descr="Изображение выглядит как текст, Шрифт, диаграмма, логотип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6A0E249-F96C-65AD-7B5E-82C21DA6725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30240" y="3589950"/>
            <a:ext cx="6827520" cy="6827520"/>
          </a:xfrm>
          <a:prstGeom prst="rect">
            <a:avLst/>
          </a:prstGeom>
        </p:spPr>
      </p:pic>
      <p:sp>
        <p:nvSpPr>
          <p:cNvPr id="1112" name="Google Shape;1112;p71"/>
          <p:cNvSpPr txBox="1"/>
          <p:nvPr/>
        </p:nvSpPr>
        <p:spPr>
          <a:xfrm>
            <a:off x="4865100" y="430575"/>
            <a:ext cx="8557800" cy="2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BD0A0"/>
                </a:solidFill>
                <a:latin typeface="Proxima Nova"/>
                <a:ea typeface="Proxima Nova"/>
                <a:cs typeface="Proxima Nova"/>
                <a:sym typeface="Proxima Nova"/>
              </a:rPr>
              <a:t>ГЛАВНАЯ</a:t>
            </a: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BD0A0"/>
                </a:solidFill>
                <a:latin typeface="Proxima Nova"/>
                <a:ea typeface="Proxima Nova"/>
                <a:cs typeface="Proxima Nova"/>
                <a:sym typeface="Proxima Nova"/>
              </a:rPr>
              <a:t>ИДЕЯ:</a:t>
            </a: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BD0A0"/>
                </a:solidFill>
                <a:latin typeface="Proxima Nova"/>
                <a:ea typeface="Proxima Nova"/>
                <a:cs typeface="Proxima Nova"/>
                <a:sym typeface="Proxima Nova"/>
              </a:rPr>
              <a:t>ОТ ТОЧНОСТИ</a:t>
            </a: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BD0A0"/>
                </a:solidFill>
                <a:latin typeface="Proxima Nova"/>
                <a:ea typeface="Proxima Nova"/>
                <a:cs typeface="Proxima Nova"/>
                <a:sym typeface="Proxima Nova"/>
              </a:rPr>
              <a:t>К ПРИБЫЛИ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 Green">
  <a:themeElements>
    <a:clrScheme name="Simple Light">
      <a:dk1>
        <a:srgbClr val="000000"/>
      </a:dk1>
      <a:lt1>
        <a:srgbClr val="FFFFFF"/>
      </a:lt1>
      <a:dk2>
        <a:srgbClr val="4BD0A0"/>
      </a:dk2>
      <a:lt2>
        <a:srgbClr val="27282D"/>
      </a:lt2>
      <a:accent1>
        <a:srgbClr val="EB236B"/>
      </a:accent1>
      <a:accent2>
        <a:srgbClr val="5D00F5"/>
      </a:accent2>
      <a:accent3>
        <a:srgbClr val="0066FF"/>
      </a:accent3>
      <a:accent4>
        <a:srgbClr val="F3F4F7"/>
      </a:accent4>
      <a:accent5>
        <a:srgbClr val="999999"/>
      </a:accent5>
      <a:accent6>
        <a:srgbClr val="FFFFFF"/>
      </a:accent6>
      <a:hlink>
        <a:srgbClr val="4BD0A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580</Words>
  <Application>Microsoft Office PowerPoint</Application>
  <PresentationFormat>Произвольный</PresentationFormat>
  <Paragraphs>105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Proxima Nova Semibold</vt:lpstr>
      <vt:lpstr>Proxima Nova</vt:lpstr>
      <vt:lpstr>Arial</vt:lpstr>
      <vt:lpstr>Gill Sans</vt:lpstr>
      <vt:lpstr>White Green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Dmitry Dogotar</cp:lastModifiedBy>
  <cp:revision>20</cp:revision>
  <dcterms:modified xsi:type="dcterms:W3CDTF">2025-10-15T11:20:21Z</dcterms:modified>
</cp:coreProperties>
</file>